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43" r:id="rId5"/>
  </p:sldMasterIdLst>
  <p:notesMasterIdLst>
    <p:notesMasterId r:id="rId3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DCFF"/>
    <a:srgbClr val="0041F0"/>
    <a:srgbClr val="DCAFFF"/>
    <a:srgbClr val="FF50A0"/>
    <a:srgbClr val="FF3246"/>
    <a:srgbClr val="00FFFF"/>
    <a:srgbClr val="D4D4D4"/>
    <a:srgbClr val="BE82FF"/>
    <a:srgbClr val="A055F5"/>
    <a:srgbClr val="B455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E10254-B99D-0C47-96A3-FC7252A48E1C}" v="14" dt="2020-10-08T21:31:04.9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2363" autoAdjust="0"/>
  </p:normalViewPr>
  <p:slideViewPr>
    <p:cSldViewPr snapToGrid="0" showGuides="1">
      <p:cViewPr varScale="1">
        <p:scale>
          <a:sx n="57" d="100"/>
          <a:sy n="57" d="100"/>
        </p:scale>
        <p:origin x="940" y="32"/>
      </p:cViewPr>
      <p:guideLst/>
    </p:cSldViewPr>
  </p:slideViewPr>
  <p:outlineViewPr>
    <p:cViewPr>
      <p:scale>
        <a:sx n="33" d="100"/>
        <a:sy n="33" d="100"/>
      </p:scale>
      <p:origin x="0" y="-13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39816E-8E46-429B-A72C-14D476859906}" type="doc">
      <dgm:prSet loTypeId="urn:microsoft.com/office/officeart/2005/8/layout/vList6" loCatId="list" qsTypeId="urn:microsoft.com/office/officeart/2005/8/quickstyle/simple5" qsCatId="simple" csTypeId="urn:microsoft.com/office/officeart/2005/8/colors/colorful5" csCatId="colorful" phldr="1"/>
      <dgm:spPr/>
      <dgm:t>
        <a:bodyPr/>
        <a:lstStyle/>
        <a:p>
          <a:endParaRPr lang="en-GB"/>
        </a:p>
      </dgm:t>
    </dgm:pt>
    <dgm:pt modelId="{F9C15762-93E3-4125-8FD3-0423864283B6}">
      <dgm:prSet phldrT="[Text]" custT="1"/>
      <dgm:spPr/>
      <dgm:t>
        <a:bodyPr anchor="ctr"/>
        <a:lstStyle/>
        <a:p>
          <a:r>
            <a:rPr lang="en-US" sz="1800" dirty="0"/>
            <a:t>A class from which the attributes and behaviors are derived</a:t>
          </a:r>
          <a:endParaRPr lang="en-GB" sz="1800" dirty="0"/>
        </a:p>
      </dgm:t>
    </dgm:pt>
    <dgm:pt modelId="{34421797-4990-418B-9933-FD4DCF910F1C}" type="parTrans" cxnId="{492D82ED-95C3-4044-B71D-FFC68316EBC6}">
      <dgm:prSet/>
      <dgm:spPr/>
      <dgm:t>
        <a:bodyPr/>
        <a:lstStyle/>
        <a:p>
          <a:endParaRPr lang="en-GB"/>
        </a:p>
      </dgm:t>
    </dgm:pt>
    <dgm:pt modelId="{798B8C9C-C677-4B44-AF07-41C86D0A7670}" type="sibTrans" cxnId="{492D82ED-95C3-4044-B71D-FFC68316EBC6}">
      <dgm:prSet/>
      <dgm:spPr/>
      <dgm:t>
        <a:bodyPr/>
        <a:lstStyle/>
        <a:p>
          <a:endParaRPr lang="en-GB"/>
        </a:p>
      </dgm:t>
    </dgm:pt>
    <dgm:pt modelId="{86AEE693-8DB8-4FA7-8D4E-D6F5BBDC5659}">
      <dgm:prSet custT="1"/>
      <dgm:spPr/>
      <dgm:t>
        <a:bodyPr anchor="ctr"/>
        <a:lstStyle/>
        <a:p>
          <a:r>
            <a:rPr lang="en-US" sz="1800" dirty="0"/>
            <a:t>A class that derives attributes and behaviors from another class </a:t>
          </a:r>
        </a:p>
      </dgm:t>
    </dgm:pt>
    <dgm:pt modelId="{32B5FDBA-9824-4C16-BC77-2A80734F6671}" type="parTrans" cxnId="{F6AC97AE-59A5-448F-9F1A-62BC49F47FB6}">
      <dgm:prSet/>
      <dgm:spPr/>
      <dgm:t>
        <a:bodyPr/>
        <a:lstStyle/>
        <a:p>
          <a:endParaRPr lang="en-GB"/>
        </a:p>
      </dgm:t>
    </dgm:pt>
    <dgm:pt modelId="{A7A088A9-57BD-4E3B-A808-FCF6EAA34E36}" type="sibTrans" cxnId="{F6AC97AE-59A5-448F-9F1A-62BC49F47FB6}">
      <dgm:prSet/>
      <dgm:spPr/>
      <dgm:t>
        <a:bodyPr/>
        <a:lstStyle/>
        <a:p>
          <a:endParaRPr lang="en-GB"/>
        </a:p>
      </dgm:t>
    </dgm:pt>
    <dgm:pt modelId="{B75CE518-1416-49DB-90F7-2512260600D2}">
      <dgm:prSet phldrT="[Text]" custT="1"/>
      <dgm:spPr>
        <a:gradFill rotWithShape="0">
          <a:gsLst>
            <a:gs pos="0">
              <a:srgbClr val="3A5060"/>
            </a:gs>
            <a:gs pos="80000">
              <a:srgbClr val="4592CB"/>
            </a:gs>
            <a:gs pos="100000">
              <a:srgbClr val="85B8DF"/>
            </a:gs>
          </a:gsLst>
        </a:gradFill>
      </dgm:spPr>
      <dgm:t>
        <a:bodyPr/>
        <a:lstStyle/>
        <a:p>
          <a:r>
            <a:rPr lang="en-US" sz="1800" dirty="0"/>
            <a:t>Super class/ Base class/Parent class</a:t>
          </a:r>
          <a:endParaRPr lang="en-GB" sz="1800" dirty="0"/>
        </a:p>
      </dgm:t>
    </dgm:pt>
    <dgm:pt modelId="{FF8553E1-CA23-4183-B942-A0FF54F7CA4D}" type="sibTrans" cxnId="{CF77005E-B067-4178-B2AD-87B04412B52F}">
      <dgm:prSet/>
      <dgm:spPr/>
      <dgm:t>
        <a:bodyPr/>
        <a:lstStyle/>
        <a:p>
          <a:endParaRPr lang="en-GB"/>
        </a:p>
      </dgm:t>
    </dgm:pt>
    <dgm:pt modelId="{6E7F48CD-CA06-4D72-AD60-A2B1D62E65C4}" type="parTrans" cxnId="{CF77005E-B067-4178-B2AD-87B04412B52F}">
      <dgm:prSet/>
      <dgm:spPr/>
      <dgm:t>
        <a:bodyPr/>
        <a:lstStyle/>
        <a:p>
          <a:endParaRPr lang="en-GB"/>
        </a:p>
      </dgm:t>
    </dgm:pt>
    <dgm:pt modelId="{75D1E565-7D5C-4ADB-A060-378D97ABFCC8}">
      <dgm:prSet custT="1"/>
      <dgm:spPr/>
      <dgm:t>
        <a:bodyPr/>
        <a:lstStyle/>
        <a:p>
          <a:r>
            <a:rPr lang="en-US" sz="1800" i="1" dirty="0"/>
            <a:t>Subclass/</a:t>
          </a:r>
          <a:r>
            <a:rPr lang="en-US" sz="1800" dirty="0"/>
            <a:t>Derived class/Child class</a:t>
          </a:r>
        </a:p>
      </dgm:t>
    </dgm:pt>
    <dgm:pt modelId="{C923DF1F-FFBC-432B-99AE-EC9CA19F8696}" type="sibTrans" cxnId="{26E82D3A-D1BF-4ED2-A6C2-76C687BB5FBF}">
      <dgm:prSet/>
      <dgm:spPr/>
      <dgm:t>
        <a:bodyPr/>
        <a:lstStyle/>
        <a:p>
          <a:endParaRPr lang="en-GB"/>
        </a:p>
      </dgm:t>
    </dgm:pt>
    <dgm:pt modelId="{EFDA3877-9C7D-44B6-90DF-0B8A66522E67}" type="parTrans" cxnId="{26E82D3A-D1BF-4ED2-A6C2-76C687BB5FBF}">
      <dgm:prSet/>
      <dgm:spPr/>
      <dgm:t>
        <a:bodyPr/>
        <a:lstStyle/>
        <a:p>
          <a:endParaRPr lang="en-GB"/>
        </a:p>
      </dgm:t>
    </dgm:pt>
    <dgm:pt modelId="{8CB18424-4332-4ED1-929F-C74763B85FA5}" type="pres">
      <dgm:prSet presAssocID="{BD39816E-8E46-429B-A72C-14D476859906}" presName="Name0" presStyleCnt="0">
        <dgm:presLayoutVars>
          <dgm:dir/>
          <dgm:animLvl val="lvl"/>
          <dgm:resizeHandles/>
        </dgm:presLayoutVars>
      </dgm:prSet>
      <dgm:spPr/>
    </dgm:pt>
    <dgm:pt modelId="{DBC2A692-49B3-4F96-846E-2A120D68C556}" type="pres">
      <dgm:prSet presAssocID="{B75CE518-1416-49DB-90F7-2512260600D2}" presName="linNode" presStyleCnt="0"/>
      <dgm:spPr/>
    </dgm:pt>
    <dgm:pt modelId="{8D1F94C4-9454-492F-AAD5-05A0E7A17A99}" type="pres">
      <dgm:prSet presAssocID="{B75CE518-1416-49DB-90F7-2512260600D2}" presName="parentShp" presStyleLbl="node1" presStyleIdx="0" presStyleCnt="2" custScaleX="119761" custScaleY="33700" custLinFactX="141" custLinFactNeighborX="100000" custLinFactNeighborY="15323">
        <dgm:presLayoutVars>
          <dgm:bulletEnabled val="1"/>
        </dgm:presLayoutVars>
      </dgm:prSet>
      <dgm:spPr/>
    </dgm:pt>
    <dgm:pt modelId="{55A3BC29-0403-4B35-9C59-EDD9EC413F89}" type="pres">
      <dgm:prSet presAssocID="{B75CE518-1416-49DB-90F7-2512260600D2}" presName="childShp" presStyleLbl="bgAccFollowNode1" presStyleIdx="0" presStyleCnt="2" custScaleY="27912" custLinFactX="-13268" custLinFactNeighborX="-100000" custLinFactNeighborY="15323">
        <dgm:presLayoutVars>
          <dgm:bulletEnabled val="1"/>
        </dgm:presLayoutVars>
      </dgm:prSet>
      <dgm:spPr/>
    </dgm:pt>
    <dgm:pt modelId="{743DAF4A-5D92-44DD-9D33-DC9BC510795A}" type="pres">
      <dgm:prSet presAssocID="{FF8553E1-CA23-4183-B942-A0FF54F7CA4D}" presName="spacing" presStyleCnt="0"/>
      <dgm:spPr/>
    </dgm:pt>
    <dgm:pt modelId="{0D15FB40-A02F-49B3-B8DA-386C043746C1}" type="pres">
      <dgm:prSet presAssocID="{75D1E565-7D5C-4ADB-A060-378D97ABFCC8}" presName="linNode" presStyleCnt="0"/>
      <dgm:spPr/>
    </dgm:pt>
    <dgm:pt modelId="{80A70A4F-5C9A-49B2-BB2D-F884A23ADEFA}" type="pres">
      <dgm:prSet presAssocID="{75D1E565-7D5C-4ADB-A060-378D97ABFCC8}" presName="parentShp" presStyleLbl="node1" presStyleIdx="1" presStyleCnt="2" custScaleX="119761" custScaleY="33700" custLinFactX="141" custLinFactNeighborX="100000" custLinFactNeighborY="7784">
        <dgm:presLayoutVars>
          <dgm:bulletEnabled val="1"/>
        </dgm:presLayoutVars>
      </dgm:prSet>
      <dgm:spPr/>
    </dgm:pt>
    <dgm:pt modelId="{40BAC35E-75B2-4F71-ADAE-6418A08786A0}" type="pres">
      <dgm:prSet presAssocID="{75D1E565-7D5C-4ADB-A060-378D97ABFCC8}" presName="childShp" presStyleLbl="bgAccFollowNode1" presStyleIdx="1" presStyleCnt="2" custScaleY="27912" custLinFactX="-13268" custLinFactNeighborX="-100000" custLinFactNeighborY="7784">
        <dgm:presLayoutVars>
          <dgm:bulletEnabled val="1"/>
        </dgm:presLayoutVars>
      </dgm:prSet>
      <dgm:spPr/>
    </dgm:pt>
  </dgm:ptLst>
  <dgm:cxnLst>
    <dgm:cxn modelId="{2062150C-4660-4A7C-99CD-CDA7226D58B9}" type="presOf" srcId="{F9C15762-93E3-4125-8FD3-0423864283B6}" destId="{55A3BC29-0403-4B35-9C59-EDD9EC413F89}" srcOrd="0" destOrd="0" presId="urn:microsoft.com/office/officeart/2005/8/layout/vList6"/>
    <dgm:cxn modelId="{39506C29-09BA-4C65-BB2B-22AB718D755E}" type="presOf" srcId="{86AEE693-8DB8-4FA7-8D4E-D6F5BBDC5659}" destId="{40BAC35E-75B2-4F71-ADAE-6418A08786A0}" srcOrd="0" destOrd="0" presId="urn:microsoft.com/office/officeart/2005/8/layout/vList6"/>
    <dgm:cxn modelId="{6175EC32-8428-4728-B898-72561D8B6FF5}" type="presOf" srcId="{BD39816E-8E46-429B-A72C-14D476859906}" destId="{8CB18424-4332-4ED1-929F-C74763B85FA5}" srcOrd="0" destOrd="0" presId="urn:microsoft.com/office/officeart/2005/8/layout/vList6"/>
    <dgm:cxn modelId="{26E82D3A-D1BF-4ED2-A6C2-76C687BB5FBF}" srcId="{BD39816E-8E46-429B-A72C-14D476859906}" destId="{75D1E565-7D5C-4ADB-A060-378D97ABFCC8}" srcOrd="1" destOrd="0" parTransId="{EFDA3877-9C7D-44B6-90DF-0B8A66522E67}" sibTransId="{C923DF1F-FFBC-432B-99AE-EC9CA19F8696}"/>
    <dgm:cxn modelId="{CF77005E-B067-4178-B2AD-87B04412B52F}" srcId="{BD39816E-8E46-429B-A72C-14D476859906}" destId="{B75CE518-1416-49DB-90F7-2512260600D2}" srcOrd="0" destOrd="0" parTransId="{6E7F48CD-CA06-4D72-AD60-A2B1D62E65C4}" sibTransId="{FF8553E1-CA23-4183-B942-A0FF54F7CA4D}"/>
    <dgm:cxn modelId="{DF7C2077-C33E-4298-A96E-59903EA1BC0A}" type="presOf" srcId="{75D1E565-7D5C-4ADB-A060-378D97ABFCC8}" destId="{80A70A4F-5C9A-49B2-BB2D-F884A23ADEFA}" srcOrd="0" destOrd="0" presId="urn:microsoft.com/office/officeart/2005/8/layout/vList6"/>
    <dgm:cxn modelId="{367C8D91-5EB0-4627-9394-E0A553F09907}" type="presOf" srcId="{B75CE518-1416-49DB-90F7-2512260600D2}" destId="{8D1F94C4-9454-492F-AAD5-05A0E7A17A99}" srcOrd="0" destOrd="0" presId="urn:microsoft.com/office/officeart/2005/8/layout/vList6"/>
    <dgm:cxn modelId="{F6AC97AE-59A5-448F-9F1A-62BC49F47FB6}" srcId="{75D1E565-7D5C-4ADB-A060-378D97ABFCC8}" destId="{86AEE693-8DB8-4FA7-8D4E-D6F5BBDC5659}" srcOrd="0" destOrd="0" parTransId="{32B5FDBA-9824-4C16-BC77-2A80734F6671}" sibTransId="{A7A088A9-57BD-4E3B-A808-FCF6EAA34E36}"/>
    <dgm:cxn modelId="{492D82ED-95C3-4044-B71D-FFC68316EBC6}" srcId="{B75CE518-1416-49DB-90F7-2512260600D2}" destId="{F9C15762-93E3-4125-8FD3-0423864283B6}" srcOrd="0" destOrd="0" parTransId="{34421797-4990-418B-9933-FD4DCF910F1C}" sibTransId="{798B8C9C-C677-4B44-AF07-41C86D0A7670}"/>
    <dgm:cxn modelId="{4F724D70-3871-4CEF-934F-D9833E1988B2}" type="presParOf" srcId="{8CB18424-4332-4ED1-929F-C74763B85FA5}" destId="{DBC2A692-49B3-4F96-846E-2A120D68C556}" srcOrd="0" destOrd="0" presId="urn:microsoft.com/office/officeart/2005/8/layout/vList6"/>
    <dgm:cxn modelId="{A119C61E-8689-4897-B77A-EE520FF7B1CC}" type="presParOf" srcId="{DBC2A692-49B3-4F96-846E-2A120D68C556}" destId="{8D1F94C4-9454-492F-AAD5-05A0E7A17A99}" srcOrd="0" destOrd="0" presId="urn:microsoft.com/office/officeart/2005/8/layout/vList6"/>
    <dgm:cxn modelId="{DB1C8A78-B2CF-439C-AFC1-972D5BABF13C}" type="presParOf" srcId="{DBC2A692-49B3-4F96-846E-2A120D68C556}" destId="{55A3BC29-0403-4B35-9C59-EDD9EC413F89}" srcOrd="1" destOrd="0" presId="urn:microsoft.com/office/officeart/2005/8/layout/vList6"/>
    <dgm:cxn modelId="{7F430DE5-8F41-415C-9481-39F04D0567F9}" type="presParOf" srcId="{8CB18424-4332-4ED1-929F-C74763B85FA5}" destId="{743DAF4A-5D92-44DD-9D33-DC9BC510795A}" srcOrd="1" destOrd="0" presId="urn:microsoft.com/office/officeart/2005/8/layout/vList6"/>
    <dgm:cxn modelId="{802C3514-C96D-42D6-AA4E-98EAC484B709}" type="presParOf" srcId="{8CB18424-4332-4ED1-929F-C74763B85FA5}" destId="{0D15FB40-A02F-49B3-B8DA-386C043746C1}" srcOrd="2" destOrd="0" presId="urn:microsoft.com/office/officeart/2005/8/layout/vList6"/>
    <dgm:cxn modelId="{91524DE7-A028-4E4C-AA0E-7E8AD4C60A40}" type="presParOf" srcId="{0D15FB40-A02F-49B3-B8DA-386C043746C1}" destId="{80A70A4F-5C9A-49B2-BB2D-F884A23ADEFA}" srcOrd="0" destOrd="0" presId="urn:microsoft.com/office/officeart/2005/8/layout/vList6"/>
    <dgm:cxn modelId="{F2B67D60-F97C-4AD3-B134-80D6DBE518E1}" type="presParOf" srcId="{0D15FB40-A02F-49B3-B8DA-386C043746C1}" destId="{40BAC35E-75B2-4F71-ADAE-6418A08786A0}"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F398AA-F542-49EC-93BD-6D8C11C1EF79}" type="doc">
      <dgm:prSet loTypeId="urn:microsoft.com/office/officeart/2005/8/layout/hierarchy1" loCatId="hierarchy" qsTypeId="urn:microsoft.com/office/officeart/2005/8/quickstyle/simple5" qsCatId="simple" csTypeId="urn:microsoft.com/office/officeart/2005/8/colors/colorful1#1" csCatId="colorful" phldr="1"/>
      <dgm:spPr/>
      <dgm:t>
        <a:bodyPr/>
        <a:lstStyle/>
        <a:p>
          <a:endParaRPr lang="en-GB"/>
        </a:p>
      </dgm:t>
    </dgm:pt>
    <dgm:pt modelId="{82F24A62-40C6-4043-B3DF-2F166CA10FEC}">
      <dgm:prSet phldrT="[Text]"/>
      <dgm:spPr/>
      <dgm:t>
        <a:bodyPr/>
        <a:lstStyle/>
        <a:p>
          <a:r>
            <a:rPr lang="en-GB" dirty="0"/>
            <a:t>Polymorphism</a:t>
          </a:r>
        </a:p>
      </dgm:t>
    </dgm:pt>
    <dgm:pt modelId="{9BD3453C-0CD8-477E-944B-E0145D5AABD3}" type="parTrans" cxnId="{8C777B93-CEF6-4D41-A922-319E100D4806}">
      <dgm:prSet/>
      <dgm:spPr/>
      <dgm:t>
        <a:bodyPr/>
        <a:lstStyle/>
        <a:p>
          <a:endParaRPr lang="en-GB"/>
        </a:p>
      </dgm:t>
    </dgm:pt>
    <dgm:pt modelId="{76C4A2C2-F4B7-4392-980E-ADCABC80132D}" type="sibTrans" cxnId="{8C777B93-CEF6-4D41-A922-319E100D4806}">
      <dgm:prSet/>
      <dgm:spPr/>
      <dgm:t>
        <a:bodyPr/>
        <a:lstStyle/>
        <a:p>
          <a:endParaRPr lang="en-GB"/>
        </a:p>
      </dgm:t>
    </dgm:pt>
    <dgm:pt modelId="{A65468D3-FC02-4BC3-8C88-5769307927AF}">
      <dgm:prSet/>
      <dgm:spPr>
        <a:ln>
          <a:solidFill>
            <a:srgbClr val="92D050"/>
          </a:solidFill>
        </a:ln>
      </dgm:spPr>
      <dgm:t>
        <a:bodyPr/>
        <a:lstStyle/>
        <a:p>
          <a:r>
            <a:rPr lang="en-US" dirty="0"/>
            <a:t>Static Binding</a:t>
          </a:r>
        </a:p>
      </dgm:t>
    </dgm:pt>
    <dgm:pt modelId="{CA2A79EB-FCE5-4CAE-B22E-83653B2561CE}" type="parTrans" cxnId="{D20912C9-5DCF-45AE-B956-30C1CC99B9F9}">
      <dgm:prSet/>
      <dgm:spPr/>
      <dgm:t>
        <a:bodyPr/>
        <a:lstStyle/>
        <a:p>
          <a:endParaRPr lang="en-GB"/>
        </a:p>
      </dgm:t>
    </dgm:pt>
    <dgm:pt modelId="{FA70755C-49BA-4637-8486-AA5174B3D24B}" type="sibTrans" cxnId="{D20912C9-5DCF-45AE-B956-30C1CC99B9F9}">
      <dgm:prSet/>
      <dgm:spPr/>
      <dgm:t>
        <a:bodyPr/>
        <a:lstStyle/>
        <a:p>
          <a:endParaRPr lang="en-GB"/>
        </a:p>
      </dgm:t>
    </dgm:pt>
    <dgm:pt modelId="{66605055-3E52-4B20-8F97-ECD1E6052098}">
      <dgm:prSet/>
      <dgm:spPr>
        <a:ln>
          <a:solidFill>
            <a:srgbClr val="92D050"/>
          </a:solidFill>
        </a:ln>
      </dgm:spPr>
      <dgm:t>
        <a:bodyPr/>
        <a:lstStyle/>
        <a:p>
          <a:r>
            <a:rPr lang="en-US" dirty="0"/>
            <a:t>Achieved through Overloading</a:t>
          </a:r>
        </a:p>
      </dgm:t>
    </dgm:pt>
    <dgm:pt modelId="{5CEE8334-855A-44A0-97C8-3BCE89031335}" type="parTrans" cxnId="{670C4B56-B087-475D-A8EE-1D463EB63A55}">
      <dgm:prSet/>
      <dgm:spPr/>
      <dgm:t>
        <a:bodyPr/>
        <a:lstStyle/>
        <a:p>
          <a:endParaRPr lang="en-GB"/>
        </a:p>
      </dgm:t>
    </dgm:pt>
    <dgm:pt modelId="{E2054D9B-181F-4053-88CA-89258B4204C9}" type="sibTrans" cxnId="{670C4B56-B087-475D-A8EE-1D463EB63A55}">
      <dgm:prSet/>
      <dgm:spPr/>
      <dgm:t>
        <a:bodyPr/>
        <a:lstStyle/>
        <a:p>
          <a:endParaRPr lang="en-GB"/>
        </a:p>
      </dgm:t>
    </dgm:pt>
    <dgm:pt modelId="{AED444A3-D331-4B07-8E44-93D92935E1E0}">
      <dgm:prSet/>
      <dgm:spPr/>
      <dgm:t>
        <a:bodyPr/>
        <a:lstStyle/>
        <a:p>
          <a:r>
            <a:rPr lang="en-US" dirty="0"/>
            <a:t>Dynamic Binding</a:t>
          </a:r>
        </a:p>
      </dgm:t>
    </dgm:pt>
    <dgm:pt modelId="{6FBEE9A0-53A2-4BCE-BCDC-B6BDD522105F}" type="parTrans" cxnId="{21D4B3DF-3F46-4A8D-886F-594783C28276}">
      <dgm:prSet/>
      <dgm:spPr/>
      <dgm:t>
        <a:bodyPr/>
        <a:lstStyle/>
        <a:p>
          <a:endParaRPr lang="en-GB"/>
        </a:p>
      </dgm:t>
    </dgm:pt>
    <dgm:pt modelId="{BEFF7078-D25B-4AF8-A6BA-8B854AA63607}" type="sibTrans" cxnId="{21D4B3DF-3F46-4A8D-886F-594783C28276}">
      <dgm:prSet/>
      <dgm:spPr/>
      <dgm:t>
        <a:bodyPr/>
        <a:lstStyle/>
        <a:p>
          <a:endParaRPr lang="en-GB"/>
        </a:p>
      </dgm:t>
    </dgm:pt>
    <dgm:pt modelId="{65C1E0A6-5408-4A3F-9932-483DEC835652}">
      <dgm:prSet/>
      <dgm:spPr>
        <a:ln>
          <a:solidFill>
            <a:schemeClr val="accent6"/>
          </a:solidFill>
        </a:ln>
      </dgm:spPr>
      <dgm:t>
        <a:bodyPr/>
        <a:lstStyle/>
        <a:p>
          <a:r>
            <a:rPr lang="en-US" dirty="0"/>
            <a:t>Achieved through Overriding</a:t>
          </a:r>
        </a:p>
      </dgm:t>
    </dgm:pt>
    <dgm:pt modelId="{0A24AD1F-857B-4FE1-AAF0-318CCEBFA0BD}" type="parTrans" cxnId="{18583096-9120-4C49-8C9A-FF0C03ADCFE1}">
      <dgm:prSet/>
      <dgm:spPr/>
      <dgm:t>
        <a:bodyPr/>
        <a:lstStyle/>
        <a:p>
          <a:endParaRPr lang="en-GB"/>
        </a:p>
      </dgm:t>
    </dgm:pt>
    <dgm:pt modelId="{60013355-A00C-4379-99FE-CB3A6885FF32}" type="sibTrans" cxnId="{18583096-9120-4C49-8C9A-FF0C03ADCFE1}">
      <dgm:prSet/>
      <dgm:spPr/>
      <dgm:t>
        <a:bodyPr/>
        <a:lstStyle/>
        <a:p>
          <a:endParaRPr lang="en-GB"/>
        </a:p>
      </dgm:t>
    </dgm:pt>
    <dgm:pt modelId="{485785C4-B7EC-4B0F-8FB3-77DCE164AA54}" type="pres">
      <dgm:prSet presAssocID="{6EF398AA-F542-49EC-93BD-6D8C11C1EF79}" presName="hierChild1" presStyleCnt="0">
        <dgm:presLayoutVars>
          <dgm:chPref val="1"/>
          <dgm:dir/>
          <dgm:animOne val="branch"/>
          <dgm:animLvl val="lvl"/>
          <dgm:resizeHandles/>
        </dgm:presLayoutVars>
      </dgm:prSet>
      <dgm:spPr/>
    </dgm:pt>
    <dgm:pt modelId="{B1FBDBC6-5EE2-4AB9-8C59-6F9B03C6D8E0}" type="pres">
      <dgm:prSet presAssocID="{82F24A62-40C6-4043-B3DF-2F166CA10FEC}" presName="hierRoot1" presStyleCnt="0"/>
      <dgm:spPr/>
    </dgm:pt>
    <dgm:pt modelId="{396FFBDC-884C-4C63-BAC7-AB6023BF5F28}" type="pres">
      <dgm:prSet presAssocID="{82F24A62-40C6-4043-B3DF-2F166CA10FEC}" presName="composite" presStyleCnt="0"/>
      <dgm:spPr/>
    </dgm:pt>
    <dgm:pt modelId="{7B2DB793-2988-46A1-9C6B-B4B44E5ADF33}" type="pres">
      <dgm:prSet presAssocID="{82F24A62-40C6-4043-B3DF-2F166CA10FEC}" presName="background" presStyleLbl="node0" presStyleIdx="0" presStyleCnt="1"/>
      <dgm:spPr/>
    </dgm:pt>
    <dgm:pt modelId="{236C9ED0-AFA0-43BD-B969-0242671E923D}" type="pres">
      <dgm:prSet presAssocID="{82F24A62-40C6-4043-B3DF-2F166CA10FEC}" presName="text" presStyleLbl="fgAcc0" presStyleIdx="0" presStyleCnt="1" custScaleY="73003" custLinFactNeighborY="57826">
        <dgm:presLayoutVars>
          <dgm:chPref val="3"/>
        </dgm:presLayoutVars>
      </dgm:prSet>
      <dgm:spPr/>
    </dgm:pt>
    <dgm:pt modelId="{8F1D03AD-8462-496A-A8DA-E9A88C5890B8}" type="pres">
      <dgm:prSet presAssocID="{82F24A62-40C6-4043-B3DF-2F166CA10FEC}" presName="hierChild2" presStyleCnt="0"/>
      <dgm:spPr/>
    </dgm:pt>
    <dgm:pt modelId="{0A1BA5D1-C787-4BD2-89E4-64452B877220}" type="pres">
      <dgm:prSet presAssocID="{CA2A79EB-FCE5-4CAE-B22E-83653B2561CE}" presName="Name10" presStyleLbl="parChTrans1D2" presStyleIdx="0" presStyleCnt="2"/>
      <dgm:spPr/>
    </dgm:pt>
    <dgm:pt modelId="{467DE145-E6F8-4668-8356-2F375873B90C}" type="pres">
      <dgm:prSet presAssocID="{A65468D3-FC02-4BC3-8C88-5769307927AF}" presName="hierRoot2" presStyleCnt="0"/>
      <dgm:spPr/>
    </dgm:pt>
    <dgm:pt modelId="{53986D85-12DE-4020-8142-4CBF55043DA5}" type="pres">
      <dgm:prSet presAssocID="{A65468D3-FC02-4BC3-8C88-5769307927AF}" presName="composite2" presStyleCnt="0"/>
      <dgm:spPr/>
    </dgm:pt>
    <dgm:pt modelId="{F699E300-069D-477F-8EEC-568BB9D5BE05}" type="pres">
      <dgm:prSet presAssocID="{A65468D3-FC02-4BC3-8C88-5769307927AF}" presName="background2" presStyleLbl="node2" presStyleIdx="0" presStyleCnt="2"/>
      <dgm:spPr>
        <a:solidFill>
          <a:srgbClr val="92D050"/>
        </a:solidFill>
      </dgm:spPr>
    </dgm:pt>
    <dgm:pt modelId="{DB19960E-436E-4A60-9374-4E4A51B16E74}" type="pres">
      <dgm:prSet presAssocID="{A65468D3-FC02-4BC3-8C88-5769307927AF}" presName="text2" presStyleLbl="fgAcc2" presStyleIdx="0" presStyleCnt="2" custScaleX="155110" custScaleY="73003" custLinFactNeighborY="57826">
        <dgm:presLayoutVars>
          <dgm:chPref val="3"/>
        </dgm:presLayoutVars>
      </dgm:prSet>
      <dgm:spPr/>
    </dgm:pt>
    <dgm:pt modelId="{84F109DC-CAE7-4F43-8B43-579E4C75D92A}" type="pres">
      <dgm:prSet presAssocID="{A65468D3-FC02-4BC3-8C88-5769307927AF}" presName="hierChild3" presStyleCnt="0"/>
      <dgm:spPr/>
    </dgm:pt>
    <dgm:pt modelId="{A0D1D280-3E43-4F19-B6CC-27E59F40F1DE}" type="pres">
      <dgm:prSet presAssocID="{5CEE8334-855A-44A0-97C8-3BCE89031335}" presName="Name17" presStyleLbl="parChTrans1D3" presStyleIdx="0" presStyleCnt="2"/>
      <dgm:spPr/>
    </dgm:pt>
    <dgm:pt modelId="{2C6F39D4-5DB7-491E-B25E-0F62C9C9C4A5}" type="pres">
      <dgm:prSet presAssocID="{66605055-3E52-4B20-8F97-ECD1E6052098}" presName="hierRoot3" presStyleCnt="0"/>
      <dgm:spPr/>
    </dgm:pt>
    <dgm:pt modelId="{2E9D1332-FB79-4C62-9D9C-0308FEC2AB59}" type="pres">
      <dgm:prSet presAssocID="{66605055-3E52-4B20-8F97-ECD1E6052098}" presName="composite3" presStyleCnt="0"/>
      <dgm:spPr/>
    </dgm:pt>
    <dgm:pt modelId="{D48F520D-C99F-495C-BB1D-E9F4E8A221D5}" type="pres">
      <dgm:prSet presAssocID="{66605055-3E52-4B20-8F97-ECD1E6052098}" presName="background3" presStyleLbl="node3" presStyleIdx="0" presStyleCnt="2"/>
      <dgm:spPr>
        <a:solidFill>
          <a:srgbClr val="92D050"/>
        </a:solidFill>
      </dgm:spPr>
    </dgm:pt>
    <dgm:pt modelId="{3BDDEC9A-825B-459B-96A6-B5D163F67A97}" type="pres">
      <dgm:prSet presAssocID="{66605055-3E52-4B20-8F97-ECD1E6052098}" presName="text3" presStyleLbl="fgAcc3" presStyleIdx="0" presStyleCnt="2" custScaleX="197244" custScaleY="73003" custLinFactNeighborY="57826">
        <dgm:presLayoutVars>
          <dgm:chPref val="3"/>
        </dgm:presLayoutVars>
      </dgm:prSet>
      <dgm:spPr/>
    </dgm:pt>
    <dgm:pt modelId="{FEB84B9C-453B-4A0E-AD25-D1BF55DDA0BD}" type="pres">
      <dgm:prSet presAssocID="{66605055-3E52-4B20-8F97-ECD1E6052098}" presName="hierChild4" presStyleCnt="0"/>
      <dgm:spPr/>
    </dgm:pt>
    <dgm:pt modelId="{8FB9E582-CD1F-419F-8AE5-991E044B89AD}" type="pres">
      <dgm:prSet presAssocID="{6FBEE9A0-53A2-4BCE-BCDC-B6BDD522105F}" presName="Name10" presStyleLbl="parChTrans1D2" presStyleIdx="1" presStyleCnt="2"/>
      <dgm:spPr/>
    </dgm:pt>
    <dgm:pt modelId="{45F8BFA8-746D-4656-925E-1B639BCBD724}" type="pres">
      <dgm:prSet presAssocID="{AED444A3-D331-4B07-8E44-93D92935E1E0}" presName="hierRoot2" presStyleCnt="0"/>
      <dgm:spPr/>
    </dgm:pt>
    <dgm:pt modelId="{9D0CA41E-65C2-4FD1-9F48-2DF402026C2E}" type="pres">
      <dgm:prSet presAssocID="{AED444A3-D331-4B07-8E44-93D92935E1E0}" presName="composite2" presStyleCnt="0"/>
      <dgm:spPr/>
    </dgm:pt>
    <dgm:pt modelId="{91C5698D-19EB-4D36-AA81-3484B2E48148}" type="pres">
      <dgm:prSet presAssocID="{AED444A3-D331-4B07-8E44-93D92935E1E0}" presName="background2" presStyleLbl="node2" presStyleIdx="1" presStyleCnt="2"/>
      <dgm:spPr/>
    </dgm:pt>
    <dgm:pt modelId="{A6708974-E1B8-4B84-A0FA-5ECB96CCCCA7}" type="pres">
      <dgm:prSet presAssocID="{AED444A3-D331-4B07-8E44-93D92935E1E0}" presName="text2" presStyleLbl="fgAcc2" presStyleIdx="1" presStyleCnt="2" custScaleX="155110" custScaleY="73003" custLinFactNeighborY="57826">
        <dgm:presLayoutVars>
          <dgm:chPref val="3"/>
        </dgm:presLayoutVars>
      </dgm:prSet>
      <dgm:spPr/>
    </dgm:pt>
    <dgm:pt modelId="{A18B2419-4B01-4750-8826-B7AA12E007D5}" type="pres">
      <dgm:prSet presAssocID="{AED444A3-D331-4B07-8E44-93D92935E1E0}" presName="hierChild3" presStyleCnt="0"/>
      <dgm:spPr/>
    </dgm:pt>
    <dgm:pt modelId="{838F601B-D4AC-4AD8-9965-760A025297E3}" type="pres">
      <dgm:prSet presAssocID="{0A24AD1F-857B-4FE1-AAF0-318CCEBFA0BD}" presName="Name17" presStyleLbl="parChTrans1D3" presStyleIdx="1" presStyleCnt="2"/>
      <dgm:spPr/>
    </dgm:pt>
    <dgm:pt modelId="{EE1754E4-B5FE-4B01-8A6E-276B64B51C96}" type="pres">
      <dgm:prSet presAssocID="{65C1E0A6-5408-4A3F-9932-483DEC835652}" presName="hierRoot3" presStyleCnt="0"/>
      <dgm:spPr/>
    </dgm:pt>
    <dgm:pt modelId="{0ABF24FE-75D7-4549-9693-3DB7D8D10A54}" type="pres">
      <dgm:prSet presAssocID="{65C1E0A6-5408-4A3F-9932-483DEC835652}" presName="composite3" presStyleCnt="0"/>
      <dgm:spPr/>
    </dgm:pt>
    <dgm:pt modelId="{E5E79C3D-8D76-4079-AD66-E6280F713F8A}" type="pres">
      <dgm:prSet presAssocID="{65C1E0A6-5408-4A3F-9932-483DEC835652}" presName="background3" presStyleLbl="node3" presStyleIdx="1" presStyleCnt="2"/>
      <dgm:spPr>
        <a:solidFill>
          <a:schemeClr val="accent6"/>
        </a:solidFill>
      </dgm:spPr>
    </dgm:pt>
    <dgm:pt modelId="{809F3D7B-DAC3-49ED-8E36-8368577C8BDC}" type="pres">
      <dgm:prSet presAssocID="{65C1E0A6-5408-4A3F-9932-483DEC835652}" presName="text3" presStyleLbl="fgAcc3" presStyleIdx="1" presStyleCnt="2" custScaleX="197244" custScaleY="73003" custLinFactNeighborY="57826">
        <dgm:presLayoutVars>
          <dgm:chPref val="3"/>
        </dgm:presLayoutVars>
      </dgm:prSet>
      <dgm:spPr/>
    </dgm:pt>
    <dgm:pt modelId="{D89AA5B2-8053-4A20-B9F8-F44C7923E511}" type="pres">
      <dgm:prSet presAssocID="{65C1E0A6-5408-4A3F-9932-483DEC835652}" presName="hierChild4" presStyleCnt="0"/>
      <dgm:spPr/>
    </dgm:pt>
  </dgm:ptLst>
  <dgm:cxnLst>
    <dgm:cxn modelId="{B4737C06-B9E1-4CFC-91C8-F7C8864348E0}" type="presOf" srcId="{A65468D3-FC02-4BC3-8C88-5769307927AF}" destId="{DB19960E-436E-4A60-9374-4E4A51B16E74}" srcOrd="0" destOrd="0" presId="urn:microsoft.com/office/officeart/2005/8/layout/hierarchy1"/>
    <dgm:cxn modelId="{435CB55C-362A-4EBC-AD90-48CC1C95C0B9}" type="presOf" srcId="{66605055-3E52-4B20-8F97-ECD1E6052098}" destId="{3BDDEC9A-825B-459B-96A6-B5D163F67A97}" srcOrd="0" destOrd="0" presId="urn:microsoft.com/office/officeart/2005/8/layout/hierarchy1"/>
    <dgm:cxn modelId="{F2A56B70-9083-41FF-881F-81942EB48A9D}" type="presOf" srcId="{AED444A3-D331-4B07-8E44-93D92935E1E0}" destId="{A6708974-E1B8-4B84-A0FA-5ECB96CCCCA7}" srcOrd="0" destOrd="0" presId="urn:microsoft.com/office/officeart/2005/8/layout/hierarchy1"/>
    <dgm:cxn modelId="{5F17A172-7D49-49BB-9DA0-B3227F7E0143}" type="presOf" srcId="{6FBEE9A0-53A2-4BCE-BCDC-B6BDD522105F}" destId="{8FB9E582-CD1F-419F-8AE5-991E044B89AD}" srcOrd="0" destOrd="0" presId="urn:microsoft.com/office/officeart/2005/8/layout/hierarchy1"/>
    <dgm:cxn modelId="{670C4B56-B087-475D-A8EE-1D463EB63A55}" srcId="{A65468D3-FC02-4BC3-8C88-5769307927AF}" destId="{66605055-3E52-4B20-8F97-ECD1E6052098}" srcOrd="0" destOrd="0" parTransId="{5CEE8334-855A-44A0-97C8-3BCE89031335}" sibTransId="{E2054D9B-181F-4053-88CA-89258B4204C9}"/>
    <dgm:cxn modelId="{8C777B93-CEF6-4D41-A922-319E100D4806}" srcId="{6EF398AA-F542-49EC-93BD-6D8C11C1EF79}" destId="{82F24A62-40C6-4043-B3DF-2F166CA10FEC}" srcOrd="0" destOrd="0" parTransId="{9BD3453C-0CD8-477E-944B-E0145D5AABD3}" sibTransId="{76C4A2C2-F4B7-4392-980E-ADCABC80132D}"/>
    <dgm:cxn modelId="{4E32D693-E570-4D0A-8493-03E22118C8DF}" type="presOf" srcId="{6EF398AA-F542-49EC-93BD-6D8C11C1EF79}" destId="{485785C4-B7EC-4B0F-8FB3-77DCE164AA54}" srcOrd="0" destOrd="0" presId="urn:microsoft.com/office/officeart/2005/8/layout/hierarchy1"/>
    <dgm:cxn modelId="{18583096-9120-4C49-8C9A-FF0C03ADCFE1}" srcId="{AED444A3-D331-4B07-8E44-93D92935E1E0}" destId="{65C1E0A6-5408-4A3F-9932-483DEC835652}" srcOrd="0" destOrd="0" parTransId="{0A24AD1F-857B-4FE1-AAF0-318CCEBFA0BD}" sibTransId="{60013355-A00C-4379-99FE-CB3A6885FF32}"/>
    <dgm:cxn modelId="{4FF4FC97-D464-4FAE-804D-23B5E3BDBFD3}" type="presOf" srcId="{5CEE8334-855A-44A0-97C8-3BCE89031335}" destId="{A0D1D280-3E43-4F19-B6CC-27E59F40F1DE}" srcOrd="0" destOrd="0" presId="urn:microsoft.com/office/officeart/2005/8/layout/hierarchy1"/>
    <dgm:cxn modelId="{D4808EC7-3410-4891-BF08-BFFAA7B9110C}" type="presOf" srcId="{65C1E0A6-5408-4A3F-9932-483DEC835652}" destId="{809F3D7B-DAC3-49ED-8E36-8368577C8BDC}" srcOrd="0" destOrd="0" presId="urn:microsoft.com/office/officeart/2005/8/layout/hierarchy1"/>
    <dgm:cxn modelId="{D20912C9-5DCF-45AE-B956-30C1CC99B9F9}" srcId="{82F24A62-40C6-4043-B3DF-2F166CA10FEC}" destId="{A65468D3-FC02-4BC3-8C88-5769307927AF}" srcOrd="0" destOrd="0" parTransId="{CA2A79EB-FCE5-4CAE-B22E-83653B2561CE}" sibTransId="{FA70755C-49BA-4637-8486-AA5174B3D24B}"/>
    <dgm:cxn modelId="{EA083DD2-5B2B-4E3C-A6F7-8CCCE390EFBF}" type="presOf" srcId="{CA2A79EB-FCE5-4CAE-B22E-83653B2561CE}" destId="{0A1BA5D1-C787-4BD2-89E4-64452B877220}" srcOrd="0" destOrd="0" presId="urn:microsoft.com/office/officeart/2005/8/layout/hierarchy1"/>
    <dgm:cxn modelId="{7F2585D6-515D-42A9-82A7-279A83C018BC}" type="presOf" srcId="{0A24AD1F-857B-4FE1-AAF0-318CCEBFA0BD}" destId="{838F601B-D4AC-4AD8-9965-760A025297E3}" srcOrd="0" destOrd="0" presId="urn:microsoft.com/office/officeart/2005/8/layout/hierarchy1"/>
    <dgm:cxn modelId="{BDD3D4D7-90DC-46DD-BAA6-6C93B73CB957}" type="presOf" srcId="{82F24A62-40C6-4043-B3DF-2F166CA10FEC}" destId="{236C9ED0-AFA0-43BD-B969-0242671E923D}" srcOrd="0" destOrd="0" presId="urn:microsoft.com/office/officeart/2005/8/layout/hierarchy1"/>
    <dgm:cxn modelId="{21D4B3DF-3F46-4A8D-886F-594783C28276}" srcId="{82F24A62-40C6-4043-B3DF-2F166CA10FEC}" destId="{AED444A3-D331-4B07-8E44-93D92935E1E0}" srcOrd="1" destOrd="0" parTransId="{6FBEE9A0-53A2-4BCE-BCDC-B6BDD522105F}" sibTransId="{BEFF7078-D25B-4AF8-A6BA-8B854AA63607}"/>
    <dgm:cxn modelId="{9E767A05-0D15-453A-B19E-B5C94252E034}" type="presParOf" srcId="{485785C4-B7EC-4B0F-8FB3-77DCE164AA54}" destId="{B1FBDBC6-5EE2-4AB9-8C59-6F9B03C6D8E0}" srcOrd="0" destOrd="0" presId="urn:microsoft.com/office/officeart/2005/8/layout/hierarchy1"/>
    <dgm:cxn modelId="{0EBBF808-78B4-4E65-9134-C0A0CAE49898}" type="presParOf" srcId="{B1FBDBC6-5EE2-4AB9-8C59-6F9B03C6D8E0}" destId="{396FFBDC-884C-4C63-BAC7-AB6023BF5F28}" srcOrd="0" destOrd="0" presId="urn:microsoft.com/office/officeart/2005/8/layout/hierarchy1"/>
    <dgm:cxn modelId="{F32CC06A-9513-4492-A1F2-4A22EC2DE4E9}" type="presParOf" srcId="{396FFBDC-884C-4C63-BAC7-AB6023BF5F28}" destId="{7B2DB793-2988-46A1-9C6B-B4B44E5ADF33}" srcOrd="0" destOrd="0" presId="urn:microsoft.com/office/officeart/2005/8/layout/hierarchy1"/>
    <dgm:cxn modelId="{D1F76232-E7A2-4057-9B37-8A944EB4A3F7}" type="presParOf" srcId="{396FFBDC-884C-4C63-BAC7-AB6023BF5F28}" destId="{236C9ED0-AFA0-43BD-B969-0242671E923D}" srcOrd="1" destOrd="0" presId="urn:microsoft.com/office/officeart/2005/8/layout/hierarchy1"/>
    <dgm:cxn modelId="{9203A09D-3411-4412-B58E-DA7565B188BD}" type="presParOf" srcId="{B1FBDBC6-5EE2-4AB9-8C59-6F9B03C6D8E0}" destId="{8F1D03AD-8462-496A-A8DA-E9A88C5890B8}" srcOrd="1" destOrd="0" presId="urn:microsoft.com/office/officeart/2005/8/layout/hierarchy1"/>
    <dgm:cxn modelId="{1373EE40-E0B3-44B6-932B-51A8D275878F}" type="presParOf" srcId="{8F1D03AD-8462-496A-A8DA-E9A88C5890B8}" destId="{0A1BA5D1-C787-4BD2-89E4-64452B877220}" srcOrd="0" destOrd="0" presId="urn:microsoft.com/office/officeart/2005/8/layout/hierarchy1"/>
    <dgm:cxn modelId="{485F5626-AC5C-4336-85CA-FA2BA282493C}" type="presParOf" srcId="{8F1D03AD-8462-496A-A8DA-E9A88C5890B8}" destId="{467DE145-E6F8-4668-8356-2F375873B90C}" srcOrd="1" destOrd="0" presId="urn:microsoft.com/office/officeart/2005/8/layout/hierarchy1"/>
    <dgm:cxn modelId="{3E80CEE7-244D-4358-9D9C-9F3BF8A1AA0B}" type="presParOf" srcId="{467DE145-E6F8-4668-8356-2F375873B90C}" destId="{53986D85-12DE-4020-8142-4CBF55043DA5}" srcOrd="0" destOrd="0" presId="urn:microsoft.com/office/officeart/2005/8/layout/hierarchy1"/>
    <dgm:cxn modelId="{62CD681F-1708-429D-8367-5D0DEE434B06}" type="presParOf" srcId="{53986D85-12DE-4020-8142-4CBF55043DA5}" destId="{F699E300-069D-477F-8EEC-568BB9D5BE05}" srcOrd="0" destOrd="0" presId="urn:microsoft.com/office/officeart/2005/8/layout/hierarchy1"/>
    <dgm:cxn modelId="{9AF0E32A-2527-4D5C-9C45-16F1DEC7249E}" type="presParOf" srcId="{53986D85-12DE-4020-8142-4CBF55043DA5}" destId="{DB19960E-436E-4A60-9374-4E4A51B16E74}" srcOrd="1" destOrd="0" presId="urn:microsoft.com/office/officeart/2005/8/layout/hierarchy1"/>
    <dgm:cxn modelId="{0C99183F-E0B2-4AE8-ACFF-DA5344061F00}" type="presParOf" srcId="{467DE145-E6F8-4668-8356-2F375873B90C}" destId="{84F109DC-CAE7-4F43-8B43-579E4C75D92A}" srcOrd="1" destOrd="0" presId="urn:microsoft.com/office/officeart/2005/8/layout/hierarchy1"/>
    <dgm:cxn modelId="{4296A13C-C3E1-405F-B945-0DBA6EABB21E}" type="presParOf" srcId="{84F109DC-CAE7-4F43-8B43-579E4C75D92A}" destId="{A0D1D280-3E43-4F19-B6CC-27E59F40F1DE}" srcOrd="0" destOrd="0" presId="urn:microsoft.com/office/officeart/2005/8/layout/hierarchy1"/>
    <dgm:cxn modelId="{BAEEBFEC-7478-4348-AFBF-D1D00425173A}" type="presParOf" srcId="{84F109DC-CAE7-4F43-8B43-579E4C75D92A}" destId="{2C6F39D4-5DB7-491E-B25E-0F62C9C9C4A5}" srcOrd="1" destOrd="0" presId="urn:microsoft.com/office/officeart/2005/8/layout/hierarchy1"/>
    <dgm:cxn modelId="{37C12FAA-7561-437F-AE9E-D33CA8A95784}" type="presParOf" srcId="{2C6F39D4-5DB7-491E-B25E-0F62C9C9C4A5}" destId="{2E9D1332-FB79-4C62-9D9C-0308FEC2AB59}" srcOrd="0" destOrd="0" presId="urn:microsoft.com/office/officeart/2005/8/layout/hierarchy1"/>
    <dgm:cxn modelId="{CBAAF026-C510-4548-9605-0510F990F506}" type="presParOf" srcId="{2E9D1332-FB79-4C62-9D9C-0308FEC2AB59}" destId="{D48F520D-C99F-495C-BB1D-E9F4E8A221D5}" srcOrd="0" destOrd="0" presId="urn:microsoft.com/office/officeart/2005/8/layout/hierarchy1"/>
    <dgm:cxn modelId="{EA55B6E7-054F-4721-87CF-F706FA90DC12}" type="presParOf" srcId="{2E9D1332-FB79-4C62-9D9C-0308FEC2AB59}" destId="{3BDDEC9A-825B-459B-96A6-B5D163F67A97}" srcOrd="1" destOrd="0" presId="urn:microsoft.com/office/officeart/2005/8/layout/hierarchy1"/>
    <dgm:cxn modelId="{1F61C2F9-E1F9-4CC7-A155-B66102BBAD2D}" type="presParOf" srcId="{2C6F39D4-5DB7-491E-B25E-0F62C9C9C4A5}" destId="{FEB84B9C-453B-4A0E-AD25-D1BF55DDA0BD}" srcOrd="1" destOrd="0" presId="urn:microsoft.com/office/officeart/2005/8/layout/hierarchy1"/>
    <dgm:cxn modelId="{9CED00BA-1847-482F-976A-186BD3255D7C}" type="presParOf" srcId="{8F1D03AD-8462-496A-A8DA-E9A88C5890B8}" destId="{8FB9E582-CD1F-419F-8AE5-991E044B89AD}" srcOrd="2" destOrd="0" presId="urn:microsoft.com/office/officeart/2005/8/layout/hierarchy1"/>
    <dgm:cxn modelId="{ADC80013-BA98-4A72-96EF-7C1BA161A3C8}" type="presParOf" srcId="{8F1D03AD-8462-496A-A8DA-E9A88C5890B8}" destId="{45F8BFA8-746D-4656-925E-1B639BCBD724}" srcOrd="3" destOrd="0" presId="urn:microsoft.com/office/officeart/2005/8/layout/hierarchy1"/>
    <dgm:cxn modelId="{CF5B3798-7A0B-4E34-88C3-2A7593F544E9}" type="presParOf" srcId="{45F8BFA8-746D-4656-925E-1B639BCBD724}" destId="{9D0CA41E-65C2-4FD1-9F48-2DF402026C2E}" srcOrd="0" destOrd="0" presId="urn:microsoft.com/office/officeart/2005/8/layout/hierarchy1"/>
    <dgm:cxn modelId="{FFA38093-6679-4D0A-A768-302DC55710B6}" type="presParOf" srcId="{9D0CA41E-65C2-4FD1-9F48-2DF402026C2E}" destId="{91C5698D-19EB-4D36-AA81-3484B2E48148}" srcOrd="0" destOrd="0" presId="urn:microsoft.com/office/officeart/2005/8/layout/hierarchy1"/>
    <dgm:cxn modelId="{0008A278-7272-4214-8886-94F2A5568ED6}" type="presParOf" srcId="{9D0CA41E-65C2-4FD1-9F48-2DF402026C2E}" destId="{A6708974-E1B8-4B84-A0FA-5ECB96CCCCA7}" srcOrd="1" destOrd="0" presId="urn:microsoft.com/office/officeart/2005/8/layout/hierarchy1"/>
    <dgm:cxn modelId="{59D188D0-3EEB-4BD7-AD94-0623E3940D3B}" type="presParOf" srcId="{45F8BFA8-746D-4656-925E-1B639BCBD724}" destId="{A18B2419-4B01-4750-8826-B7AA12E007D5}" srcOrd="1" destOrd="0" presId="urn:microsoft.com/office/officeart/2005/8/layout/hierarchy1"/>
    <dgm:cxn modelId="{7745467C-D073-4CBE-BC67-11D363B66BAA}" type="presParOf" srcId="{A18B2419-4B01-4750-8826-B7AA12E007D5}" destId="{838F601B-D4AC-4AD8-9965-760A025297E3}" srcOrd="0" destOrd="0" presId="urn:microsoft.com/office/officeart/2005/8/layout/hierarchy1"/>
    <dgm:cxn modelId="{10995A47-5171-4F42-A845-243828EDEE64}" type="presParOf" srcId="{A18B2419-4B01-4750-8826-B7AA12E007D5}" destId="{EE1754E4-B5FE-4B01-8A6E-276B64B51C96}" srcOrd="1" destOrd="0" presId="urn:microsoft.com/office/officeart/2005/8/layout/hierarchy1"/>
    <dgm:cxn modelId="{B84F0CDD-70C4-44F5-9ABA-761E1DE8CF15}" type="presParOf" srcId="{EE1754E4-B5FE-4B01-8A6E-276B64B51C96}" destId="{0ABF24FE-75D7-4549-9693-3DB7D8D10A54}" srcOrd="0" destOrd="0" presId="urn:microsoft.com/office/officeart/2005/8/layout/hierarchy1"/>
    <dgm:cxn modelId="{81FB8564-752A-45C3-8B95-F2D55FEBB7C2}" type="presParOf" srcId="{0ABF24FE-75D7-4549-9693-3DB7D8D10A54}" destId="{E5E79C3D-8D76-4079-AD66-E6280F713F8A}" srcOrd="0" destOrd="0" presId="urn:microsoft.com/office/officeart/2005/8/layout/hierarchy1"/>
    <dgm:cxn modelId="{6D591808-77B9-4738-8E82-3F40F5665616}" type="presParOf" srcId="{0ABF24FE-75D7-4549-9693-3DB7D8D10A54}" destId="{809F3D7B-DAC3-49ED-8E36-8368577C8BDC}" srcOrd="1" destOrd="0" presId="urn:microsoft.com/office/officeart/2005/8/layout/hierarchy1"/>
    <dgm:cxn modelId="{6381C332-046E-49D4-BD8A-A1D4DB56A903}" type="presParOf" srcId="{EE1754E4-B5FE-4B01-8A6E-276B64B51C96}" destId="{D89AA5B2-8053-4A20-B9F8-F44C7923E51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3BC29-0403-4B35-9C59-EDD9EC413F89}">
      <dsp:nvSpPr>
        <dsp:cNvPr id="0" name=""/>
        <dsp:cNvSpPr/>
      </dsp:nvSpPr>
      <dsp:spPr>
        <a:xfrm>
          <a:off x="0" y="1199570"/>
          <a:ext cx="3386137" cy="1134343"/>
        </a:xfrm>
        <a:prstGeom prst="rightArrow">
          <a:avLst>
            <a:gd name="adj1" fmla="val 75000"/>
            <a:gd name="adj2" fmla="val 50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 class from which the attributes and behaviors are derived</a:t>
          </a:r>
          <a:endParaRPr lang="en-GB" sz="1800" kern="1200" dirty="0"/>
        </a:p>
      </dsp:txBody>
      <dsp:txXfrm>
        <a:off x="0" y="1341363"/>
        <a:ext cx="2960758" cy="850757"/>
      </dsp:txXfrm>
    </dsp:sp>
    <dsp:sp modelId="{8D1F94C4-9454-492F-AAD5-05A0E7A17A99}">
      <dsp:nvSpPr>
        <dsp:cNvPr id="0" name=""/>
        <dsp:cNvSpPr/>
      </dsp:nvSpPr>
      <dsp:spPr>
        <a:xfrm>
          <a:off x="3392485" y="1081958"/>
          <a:ext cx="2703514" cy="1369568"/>
        </a:xfrm>
        <a:prstGeom prst="roundRect">
          <a:avLst/>
        </a:prstGeom>
        <a:gradFill rotWithShape="0">
          <a:gsLst>
            <a:gs pos="0">
              <a:srgbClr val="3A5060"/>
            </a:gs>
            <a:gs pos="80000">
              <a:srgbClr val="4592CB"/>
            </a:gs>
            <a:gs pos="100000">
              <a:srgbClr val="85B8DF"/>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Super class/ Base class/Parent class</a:t>
          </a:r>
          <a:endParaRPr lang="en-GB" sz="1800" kern="1200" dirty="0"/>
        </a:p>
      </dsp:txBody>
      <dsp:txXfrm>
        <a:off x="3459342" y="1148815"/>
        <a:ext cx="2569800" cy="1235854"/>
      </dsp:txXfrm>
    </dsp:sp>
    <dsp:sp modelId="{40BAC35E-75B2-4F71-ADAE-6418A08786A0}">
      <dsp:nvSpPr>
        <dsp:cNvPr id="0" name=""/>
        <dsp:cNvSpPr/>
      </dsp:nvSpPr>
      <dsp:spPr>
        <a:xfrm>
          <a:off x="0" y="2669153"/>
          <a:ext cx="3386137" cy="1134343"/>
        </a:xfrm>
        <a:prstGeom prst="rightArrow">
          <a:avLst>
            <a:gd name="adj1" fmla="val 75000"/>
            <a:gd name="adj2" fmla="val 50000"/>
          </a:avLst>
        </a:prstGeom>
        <a:solidFill>
          <a:schemeClr val="accent5">
            <a:tint val="40000"/>
            <a:alpha val="90000"/>
            <a:hueOff val="431080"/>
            <a:satOff val="0"/>
            <a:lumOff val="2171"/>
            <a:alphaOff val="0"/>
          </a:schemeClr>
        </a:solidFill>
        <a:ln w="6350" cap="flat" cmpd="sng" algn="ctr">
          <a:solidFill>
            <a:schemeClr val="accent5">
              <a:tint val="40000"/>
              <a:alpha val="90000"/>
              <a:hueOff val="431080"/>
              <a:satOff val="0"/>
              <a:lumOff val="2171"/>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 class that derives attributes and behaviors from another class </a:t>
          </a:r>
        </a:p>
      </dsp:txBody>
      <dsp:txXfrm>
        <a:off x="0" y="2810946"/>
        <a:ext cx="2960758" cy="850757"/>
      </dsp:txXfrm>
    </dsp:sp>
    <dsp:sp modelId="{80A70A4F-5C9A-49B2-BB2D-F884A23ADEFA}">
      <dsp:nvSpPr>
        <dsp:cNvPr id="0" name=""/>
        <dsp:cNvSpPr/>
      </dsp:nvSpPr>
      <dsp:spPr>
        <a:xfrm>
          <a:off x="3392485" y="2551541"/>
          <a:ext cx="2703514" cy="1369568"/>
        </a:xfrm>
        <a:prstGeom prst="roundRect">
          <a:avLst/>
        </a:prstGeom>
        <a:gradFill rotWithShape="0">
          <a:gsLst>
            <a:gs pos="0">
              <a:schemeClr val="accent5">
                <a:hueOff val="296977"/>
                <a:satOff val="0"/>
                <a:lumOff val="8824"/>
                <a:alphaOff val="0"/>
                <a:satMod val="103000"/>
                <a:lumMod val="102000"/>
                <a:tint val="94000"/>
              </a:schemeClr>
            </a:gs>
            <a:gs pos="50000">
              <a:schemeClr val="accent5">
                <a:hueOff val="296977"/>
                <a:satOff val="0"/>
                <a:lumOff val="8824"/>
                <a:alphaOff val="0"/>
                <a:satMod val="110000"/>
                <a:lumMod val="100000"/>
                <a:shade val="100000"/>
              </a:schemeClr>
            </a:gs>
            <a:gs pos="100000">
              <a:schemeClr val="accent5">
                <a:hueOff val="296977"/>
                <a:satOff val="0"/>
                <a:lumOff val="882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i="1" kern="1200" dirty="0"/>
            <a:t>Subclass/</a:t>
          </a:r>
          <a:r>
            <a:rPr lang="en-US" sz="1800" kern="1200" dirty="0"/>
            <a:t>Derived class/Child class</a:t>
          </a:r>
        </a:p>
      </dsp:txBody>
      <dsp:txXfrm>
        <a:off x="3459342" y="2618398"/>
        <a:ext cx="2569800" cy="12358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F601B-D4AC-4AD8-9965-760A025297E3}">
      <dsp:nvSpPr>
        <dsp:cNvPr id="0" name=""/>
        <dsp:cNvSpPr/>
      </dsp:nvSpPr>
      <dsp:spPr>
        <a:xfrm>
          <a:off x="4484204" y="2808971"/>
          <a:ext cx="91440" cy="413710"/>
        </a:xfrm>
        <a:custGeom>
          <a:avLst/>
          <a:gdLst/>
          <a:ahLst/>
          <a:cxnLst/>
          <a:rect l="0" t="0" r="0" b="0"/>
          <a:pathLst>
            <a:path>
              <a:moveTo>
                <a:pt x="45720" y="0"/>
              </a:moveTo>
              <a:lnTo>
                <a:pt x="45720" y="41371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B9E582-CD1F-419F-8AE5-991E044B89AD}">
      <dsp:nvSpPr>
        <dsp:cNvPr id="0" name=""/>
        <dsp:cNvSpPr/>
      </dsp:nvSpPr>
      <dsp:spPr>
        <a:xfrm>
          <a:off x="2968972" y="1735834"/>
          <a:ext cx="1560952" cy="413710"/>
        </a:xfrm>
        <a:custGeom>
          <a:avLst/>
          <a:gdLst/>
          <a:ahLst/>
          <a:cxnLst/>
          <a:rect l="0" t="0" r="0" b="0"/>
          <a:pathLst>
            <a:path>
              <a:moveTo>
                <a:pt x="0" y="0"/>
              </a:moveTo>
              <a:lnTo>
                <a:pt x="0" y="281931"/>
              </a:lnTo>
              <a:lnTo>
                <a:pt x="1560952" y="281931"/>
              </a:lnTo>
              <a:lnTo>
                <a:pt x="1560952" y="41371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D1D280-3E43-4F19-B6CC-27E59F40F1DE}">
      <dsp:nvSpPr>
        <dsp:cNvPr id="0" name=""/>
        <dsp:cNvSpPr/>
      </dsp:nvSpPr>
      <dsp:spPr>
        <a:xfrm>
          <a:off x="1362299" y="2808971"/>
          <a:ext cx="91440" cy="413710"/>
        </a:xfrm>
        <a:custGeom>
          <a:avLst/>
          <a:gdLst/>
          <a:ahLst/>
          <a:cxnLst/>
          <a:rect l="0" t="0" r="0" b="0"/>
          <a:pathLst>
            <a:path>
              <a:moveTo>
                <a:pt x="45720" y="0"/>
              </a:moveTo>
              <a:lnTo>
                <a:pt x="45720" y="41371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1BA5D1-C787-4BD2-89E4-64452B877220}">
      <dsp:nvSpPr>
        <dsp:cNvPr id="0" name=""/>
        <dsp:cNvSpPr/>
      </dsp:nvSpPr>
      <dsp:spPr>
        <a:xfrm>
          <a:off x="1408019" y="1735834"/>
          <a:ext cx="1560952" cy="413710"/>
        </a:xfrm>
        <a:custGeom>
          <a:avLst/>
          <a:gdLst/>
          <a:ahLst/>
          <a:cxnLst/>
          <a:rect l="0" t="0" r="0" b="0"/>
          <a:pathLst>
            <a:path>
              <a:moveTo>
                <a:pt x="1560952" y="0"/>
              </a:moveTo>
              <a:lnTo>
                <a:pt x="1560952" y="281931"/>
              </a:lnTo>
              <a:lnTo>
                <a:pt x="0" y="281931"/>
              </a:lnTo>
              <a:lnTo>
                <a:pt x="0" y="41371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2DB793-2988-46A1-9C6B-B4B44E5ADF33}">
      <dsp:nvSpPr>
        <dsp:cNvPr id="0" name=""/>
        <dsp:cNvSpPr/>
      </dsp:nvSpPr>
      <dsp:spPr>
        <a:xfrm>
          <a:off x="2257722" y="1076408"/>
          <a:ext cx="1422499" cy="65942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36C9ED0-AFA0-43BD-B969-0242671E923D}">
      <dsp:nvSpPr>
        <dsp:cNvPr id="0" name=""/>
        <dsp:cNvSpPr/>
      </dsp:nvSpPr>
      <dsp:spPr>
        <a:xfrm>
          <a:off x="2415778" y="1226560"/>
          <a:ext cx="1422499" cy="65942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Polymorphism</a:t>
          </a:r>
        </a:p>
      </dsp:txBody>
      <dsp:txXfrm>
        <a:off x="2435092" y="1245874"/>
        <a:ext cx="1383871" cy="620798"/>
      </dsp:txXfrm>
    </dsp:sp>
    <dsp:sp modelId="{F699E300-069D-477F-8EEC-568BB9D5BE05}">
      <dsp:nvSpPr>
        <dsp:cNvPr id="0" name=""/>
        <dsp:cNvSpPr/>
      </dsp:nvSpPr>
      <dsp:spPr>
        <a:xfrm>
          <a:off x="304800" y="2149545"/>
          <a:ext cx="2206438" cy="659426"/>
        </a:xfrm>
        <a:prstGeom prst="roundRect">
          <a:avLst>
            <a:gd name="adj" fmla="val 10000"/>
          </a:avLst>
        </a:prstGeom>
        <a:solidFill>
          <a:srgbClr val="92D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B19960E-436E-4A60-9374-4E4A51B16E74}">
      <dsp:nvSpPr>
        <dsp:cNvPr id="0" name=""/>
        <dsp:cNvSpPr/>
      </dsp:nvSpPr>
      <dsp:spPr>
        <a:xfrm>
          <a:off x="462855" y="2299697"/>
          <a:ext cx="2206438" cy="659426"/>
        </a:xfrm>
        <a:prstGeom prst="roundRect">
          <a:avLst>
            <a:gd name="adj" fmla="val 10000"/>
          </a:avLst>
        </a:prstGeom>
        <a:solidFill>
          <a:schemeClr val="lt1">
            <a:alpha val="90000"/>
            <a:hueOff val="0"/>
            <a:satOff val="0"/>
            <a:lumOff val="0"/>
            <a:alphaOff val="0"/>
          </a:schemeClr>
        </a:solidFill>
        <a:ln w="6350" cap="flat" cmpd="sng" algn="ctr">
          <a:solidFill>
            <a:srgbClr val="92D050"/>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Static Binding</a:t>
          </a:r>
        </a:p>
      </dsp:txBody>
      <dsp:txXfrm>
        <a:off x="482169" y="2319011"/>
        <a:ext cx="2167810" cy="620798"/>
      </dsp:txXfrm>
    </dsp:sp>
    <dsp:sp modelId="{D48F520D-C99F-495C-BB1D-E9F4E8A221D5}">
      <dsp:nvSpPr>
        <dsp:cNvPr id="0" name=""/>
        <dsp:cNvSpPr/>
      </dsp:nvSpPr>
      <dsp:spPr>
        <a:xfrm>
          <a:off x="5122" y="3222681"/>
          <a:ext cx="2805794" cy="659426"/>
        </a:xfrm>
        <a:prstGeom prst="roundRect">
          <a:avLst>
            <a:gd name="adj" fmla="val 10000"/>
          </a:avLst>
        </a:prstGeom>
        <a:solidFill>
          <a:srgbClr val="92D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BDDEC9A-825B-459B-96A6-B5D163F67A97}">
      <dsp:nvSpPr>
        <dsp:cNvPr id="0" name=""/>
        <dsp:cNvSpPr/>
      </dsp:nvSpPr>
      <dsp:spPr>
        <a:xfrm>
          <a:off x="163177" y="3372834"/>
          <a:ext cx="2805794" cy="659426"/>
        </a:xfrm>
        <a:prstGeom prst="roundRect">
          <a:avLst>
            <a:gd name="adj" fmla="val 10000"/>
          </a:avLst>
        </a:prstGeom>
        <a:solidFill>
          <a:schemeClr val="lt1">
            <a:alpha val="90000"/>
            <a:hueOff val="0"/>
            <a:satOff val="0"/>
            <a:lumOff val="0"/>
            <a:alphaOff val="0"/>
          </a:schemeClr>
        </a:solidFill>
        <a:ln w="6350" cap="flat" cmpd="sng" algn="ctr">
          <a:solidFill>
            <a:srgbClr val="92D050"/>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Achieved through Overloading</a:t>
          </a:r>
        </a:p>
      </dsp:txBody>
      <dsp:txXfrm>
        <a:off x="182491" y="3392148"/>
        <a:ext cx="2767166" cy="620798"/>
      </dsp:txXfrm>
    </dsp:sp>
    <dsp:sp modelId="{91C5698D-19EB-4D36-AA81-3484B2E48148}">
      <dsp:nvSpPr>
        <dsp:cNvPr id="0" name=""/>
        <dsp:cNvSpPr/>
      </dsp:nvSpPr>
      <dsp:spPr>
        <a:xfrm>
          <a:off x="3426705" y="2149545"/>
          <a:ext cx="2206438" cy="65942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6708974-E1B8-4B84-A0FA-5ECB96CCCCA7}">
      <dsp:nvSpPr>
        <dsp:cNvPr id="0" name=""/>
        <dsp:cNvSpPr/>
      </dsp:nvSpPr>
      <dsp:spPr>
        <a:xfrm>
          <a:off x="3584761" y="2299697"/>
          <a:ext cx="2206438" cy="659426"/>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Dynamic Binding</a:t>
          </a:r>
        </a:p>
      </dsp:txBody>
      <dsp:txXfrm>
        <a:off x="3604075" y="2319011"/>
        <a:ext cx="2167810" cy="620798"/>
      </dsp:txXfrm>
    </dsp:sp>
    <dsp:sp modelId="{E5E79C3D-8D76-4079-AD66-E6280F713F8A}">
      <dsp:nvSpPr>
        <dsp:cNvPr id="0" name=""/>
        <dsp:cNvSpPr/>
      </dsp:nvSpPr>
      <dsp:spPr>
        <a:xfrm>
          <a:off x="3127027" y="3222681"/>
          <a:ext cx="2805794" cy="659426"/>
        </a:xfrm>
        <a:prstGeom prst="roundRect">
          <a:avLst>
            <a:gd name="adj" fmla="val 10000"/>
          </a:avLst>
        </a:prstGeom>
        <a:solidFill>
          <a:schemeClr val="accent6"/>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09F3D7B-DAC3-49ED-8E36-8368577C8BDC}">
      <dsp:nvSpPr>
        <dsp:cNvPr id="0" name=""/>
        <dsp:cNvSpPr/>
      </dsp:nvSpPr>
      <dsp:spPr>
        <a:xfrm>
          <a:off x="3285083" y="3372834"/>
          <a:ext cx="2805794" cy="659426"/>
        </a:xfrm>
        <a:prstGeom prst="roundRect">
          <a:avLst>
            <a:gd name="adj" fmla="val 10000"/>
          </a:avLst>
        </a:prstGeom>
        <a:solidFill>
          <a:schemeClr val="lt1">
            <a:alpha val="90000"/>
            <a:hueOff val="0"/>
            <a:satOff val="0"/>
            <a:lumOff val="0"/>
            <a:alphaOff val="0"/>
          </a:schemeClr>
        </a:solidFill>
        <a:ln w="6350" cap="flat" cmpd="sng" algn="ctr">
          <a:solidFill>
            <a:schemeClr val="accent6"/>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Achieved through Overriding</a:t>
          </a:r>
        </a:p>
      </dsp:txBody>
      <dsp:txXfrm>
        <a:off x="3304397" y="3392148"/>
        <a:ext cx="2767166" cy="620798"/>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raphik" panose="020B050303020206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raphik" panose="020B0503030202060203" pitchFamily="34" charset="0"/>
              </a:defRPr>
            </a:lvl1pPr>
          </a:lstStyle>
          <a:p>
            <a:fld id="{1DE7078C-3525-4C9B-BF62-C9FD13B9A875}" type="datetimeFigureOut">
              <a:rPr lang="en-US" smtClean="0"/>
              <a:pPr/>
              <a:t>7/26/2022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raphik" panose="020B050303020206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raphik" panose="020B0503030202060203" pitchFamily="34" charset="0"/>
              </a:defRPr>
            </a:lvl1pPr>
          </a:lstStyle>
          <a:p>
            <a:fld id="{436E8A87-18DA-4CCE-A8C2-BDBC489258C6}" type="slidenum">
              <a:rPr lang="en-US" smtClean="0"/>
              <a:pPr/>
              <a:t>‹#›</a:t>
            </a:fld>
            <a:endParaRPr lang="en-US" dirty="0"/>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raphik" panose="020B0503030202060203"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t>Key Message: </a:t>
            </a:r>
            <a:r>
              <a:rPr lang="en-US" dirty="0"/>
              <a:t>NA</a:t>
            </a:r>
          </a:p>
          <a:p>
            <a:pPr eaLnBrk="1" hangingPunct="1"/>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a:t>
            </a:fld>
            <a:endParaRPr lang="en-US" dirty="0"/>
          </a:p>
        </p:txBody>
      </p:sp>
    </p:spTree>
    <p:extLst>
      <p:ext uri="{BB962C8B-B14F-4D97-AF65-F5344CB8AC3E}">
        <p14:creationId xmlns:p14="http://schemas.microsoft.com/office/powerpoint/2010/main" val="157193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a:t>
            </a:r>
          </a:p>
          <a:p>
            <a:r>
              <a:rPr lang="en-US" dirty="0"/>
              <a:t>Refer to the samples Person_P.java, Student_P.java and PolymorphismSample.java inside package </a:t>
            </a:r>
            <a:r>
              <a:rPr lang="en-US" i="1" dirty="0"/>
              <a:t>sef.module6.sample.</a:t>
            </a:r>
          </a:p>
          <a:p>
            <a:r>
              <a:rPr lang="en-US" i="1" dirty="0"/>
              <a:t>Explain to the participants how method address() is overloaded and how method announce() is overridden.</a:t>
            </a:r>
          </a:p>
          <a:p>
            <a:r>
              <a:rPr lang="en-US" dirty="0"/>
              <a:t>Open sample code and explain/discuss classes/methods to explain overloading and overriding.</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11</a:t>
            </a:fld>
            <a:endParaRPr lang="en-US" dirty="0"/>
          </a:p>
        </p:txBody>
      </p:sp>
    </p:spTree>
    <p:extLst>
      <p:ext uri="{BB962C8B-B14F-4D97-AF65-F5344CB8AC3E}">
        <p14:creationId xmlns:p14="http://schemas.microsoft.com/office/powerpoint/2010/main" val="1225872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a:t>
            </a:r>
            <a:r>
              <a:rPr lang="en-US" dirty="0"/>
              <a:t>NA</a:t>
            </a:r>
          </a:p>
          <a:p>
            <a:endParaRPr lang="en-US" dirty="0"/>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12</a:t>
            </a:fld>
            <a:endParaRPr lang="en-US" dirty="0"/>
          </a:p>
        </p:txBody>
      </p:sp>
    </p:spTree>
    <p:extLst>
      <p:ext uri="{BB962C8B-B14F-4D97-AF65-F5344CB8AC3E}">
        <p14:creationId xmlns:p14="http://schemas.microsoft.com/office/powerpoint/2010/main" val="3333833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a:t>
            </a:r>
          </a:p>
          <a:p>
            <a:r>
              <a:rPr lang="en-US" dirty="0"/>
              <a:t>Dynamic Binding is also called as late binding</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13</a:t>
            </a:fld>
            <a:endParaRPr lang="en-US" dirty="0"/>
          </a:p>
        </p:txBody>
      </p:sp>
    </p:spTree>
    <p:extLst>
      <p:ext uri="{BB962C8B-B14F-4D97-AF65-F5344CB8AC3E}">
        <p14:creationId xmlns:p14="http://schemas.microsoft.com/office/powerpoint/2010/main" val="4125067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a:t>
            </a:r>
            <a:r>
              <a:rPr lang="en-US" dirty="0"/>
              <a:t>For instance, "mammal" is an abstract class - there is no such real, concrete thing as a generic mammal. Instead, there are only instances of mammal, such as human being and monkey, which are types of mammals, and share common characteristics, such as having warm blood and body hair in at least part of the lifecycle. Take another example, food. Have you ever seen an instance of food? Probably not. What you see instead are instances of carrot, apple, and chocolate chip cookies. Food represents the abstract concept of what we can eat. It doesn't make sense for an instance of food to exist.</a:t>
            </a:r>
          </a:p>
          <a:p>
            <a:r>
              <a:rPr lang="en-US" dirty="0"/>
              <a:t>Similarly, in object-oriented programming, you may want to model an abstract concept without being able to create an instance of it. For example, the Number class represents the abstract concept of numbers. It makes sense to model numbers, but it doesn't make sense to create a generic number object. Instead, the Number class makes sense only as a superclass to such classes as Integer and Float, both of which implement specific kinds of numbers. A class such as Number, which represents an abstract concept and should not be instantiated, is called an abstract class.</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14</a:t>
            </a:fld>
            <a:endParaRPr lang="en-US" dirty="0"/>
          </a:p>
        </p:txBody>
      </p:sp>
    </p:spTree>
    <p:extLst>
      <p:ext uri="{BB962C8B-B14F-4D97-AF65-F5344CB8AC3E}">
        <p14:creationId xmlns:p14="http://schemas.microsoft.com/office/powerpoint/2010/main" val="939146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a:t>
            </a:r>
          </a:p>
          <a:p>
            <a:r>
              <a:rPr lang="en-US" dirty="0"/>
              <a:t>An abstract class cannot be instantiated</a:t>
            </a:r>
          </a:p>
          <a:p>
            <a:r>
              <a:rPr lang="en-US" dirty="0"/>
              <a:t>An abstract class SHOULD be extended</a:t>
            </a:r>
          </a:p>
          <a:p>
            <a:r>
              <a:rPr lang="en-US" dirty="0"/>
              <a:t>An abstract class can have any number of abstract methods or none at all</a:t>
            </a:r>
          </a:p>
          <a:p>
            <a:r>
              <a:rPr lang="en-US" dirty="0"/>
              <a:t>An abstract method is a method that is declared without an implementation (without braces, and followed by a semicolon)</a:t>
            </a:r>
          </a:p>
          <a:p>
            <a:r>
              <a:rPr lang="en-US" dirty="0"/>
              <a:t>A class with at least one abstract method must be declared an abstract class</a:t>
            </a:r>
          </a:p>
          <a:p>
            <a:r>
              <a:rPr lang="en-US" dirty="0"/>
              <a:t>A subclass can provide partial or full implementations of the inherited abstract methods</a:t>
            </a:r>
          </a:p>
          <a:p>
            <a:r>
              <a:rPr lang="en-US" dirty="0"/>
              <a:t>A class that has at least one abstract method, whether declared or inherited from an abstract class, must be declared abstract.</a:t>
            </a:r>
          </a:p>
          <a:p>
            <a:endParaRPr lang="en-US" dirty="0"/>
          </a:p>
          <a:p>
            <a:r>
              <a:rPr lang="en-US" dirty="0"/>
              <a:t>** Refer to the sample inside package sef.module6.sample</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15</a:t>
            </a:fld>
            <a:endParaRPr lang="en-US" dirty="0"/>
          </a:p>
        </p:txBody>
      </p:sp>
    </p:spTree>
    <p:extLst>
      <p:ext uri="{BB962C8B-B14F-4D97-AF65-F5344CB8AC3E}">
        <p14:creationId xmlns:p14="http://schemas.microsoft.com/office/powerpoint/2010/main" val="4206808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63"/>
              </a:spcBef>
            </a:pPr>
            <a:r>
              <a:rPr lang="en-US" sz="1000" b="1" dirty="0"/>
              <a:t>Activity Duration:</a:t>
            </a:r>
          </a:p>
          <a:p>
            <a:pPr eaLnBrk="1" hangingPunct="1">
              <a:spcBef>
                <a:spcPts val="363"/>
              </a:spcBef>
            </a:pPr>
            <a:r>
              <a:rPr lang="en-US" sz="1000" b="1" dirty="0"/>
              <a:t>Focus: </a:t>
            </a:r>
            <a:r>
              <a:rPr lang="en-US" sz="1000" dirty="0"/>
              <a:t>Activity 2 – Abstract Class</a:t>
            </a:r>
          </a:p>
          <a:p>
            <a:r>
              <a:rPr lang="en-US" sz="1000" b="1" dirty="0"/>
              <a:t>Key Message: </a:t>
            </a:r>
            <a:r>
              <a:rPr lang="en-US" sz="1000" dirty="0"/>
              <a:t>NA</a:t>
            </a:r>
          </a:p>
          <a:p>
            <a:r>
              <a:rPr lang="en-US" sz="1000" b="1" dirty="0"/>
              <a:t>Notes to Instructor: </a:t>
            </a:r>
            <a:r>
              <a:rPr lang="en-US" sz="1000" dirty="0"/>
              <a:t>This activity is to be completed by Participants. Faculty will find completed activity in SEF - Facilitator Workspace (also available in SEF - Solution Workspace)</a:t>
            </a:r>
          </a:p>
          <a:p>
            <a:pPr eaLnBrk="1" hangingPunct="1"/>
            <a:r>
              <a:rPr lang="en-US" sz="1000" dirty="0"/>
              <a:t>Open package sef.module6.activity</a:t>
            </a:r>
          </a:p>
          <a:p>
            <a:pPr eaLnBrk="1" hangingPunct="1"/>
            <a:r>
              <a:rPr lang="en-US" sz="1000" dirty="0"/>
              <a:t>Ask participants to:</a:t>
            </a:r>
          </a:p>
          <a:p>
            <a:pPr eaLnBrk="1" hangingPunct="1"/>
            <a:r>
              <a:rPr lang="en-US" sz="1000" dirty="0"/>
              <a:t>Open class Shape.java</a:t>
            </a:r>
          </a:p>
          <a:p>
            <a:pPr lvl="1" eaLnBrk="1" hangingPunct="1"/>
            <a:r>
              <a:rPr lang="en-US" dirty="0"/>
              <a:t>Declare it as an abstract class</a:t>
            </a:r>
          </a:p>
          <a:p>
            <a:pPr lvl="1" eaLnBrk="1" hangingPunct="1"/>
            <a:r>
              <a:rPr lang="en-US" dirty="0"/>
              <a:t>Add abstract method </a:t>
            </a:r>
            <a:r>
              <a:rPr lang="en-US" dirty="0" err="1"/>
              <a:t>calculateArea</a:t>
            </a:r>
            <a:r>
              <a:rPr lang="en-US" dirty="0"/>
              <a:t>() and </a:t>
            </a:r>
            <a:r>
              <a:rPr lang="en-US" dirty="0" err="1"/>
              <a:t>caculatePerimeter</a:t>
            </a:r>
            <a:r>
              <a:rPr lang="en-US" dirty="0"/>
              <a:t>() with return type as double</a:t>
            </a:r>
          </a:p>
          <a:p>
            <a:pPr eaLnBrk="1" hangingPunct="1"/>
            <a:r>
              <a:rPr lang="en-US" sz="1000" dirty="0"/>
              <a:t>Create a class Square.java that extends Shape.java</a:t>
            </a:r>
          </a:p>
          <a:p>
            <a:pPr lvl="1" eaLnBrk="1" hangingPunct="1"/>
            <a:r>
              <a:rPr lang="en-US" dirty="0"/>
              <a:t>Define double perimeter ‘side’</a:t>
            </a:r>
          </a:p>
          <a:p>
            <a:pPr lvl="1" eaLnBrk="1" hangingPunct="1"/>
            <a:r>
              <a:rPr lang="en-US" dirty="0"/>
              <a:t>Write default and parameterized constructor</a:t>
            </a:r>
          </a:p>
          <a:p>
            <a:pPr lvl="1" eaLnBrk="1" hangingPunct="1"/>
            <a:r>
              <a:rPr lang="en-US" dirty="0"/>
              <a:t>Define method </a:t>
            </a:r>
            <a:r>
              <a:rPr lang="en-US" dirty="0" err="1"/>
              <a:t>caculateArea</a:t>
            </a:r>
            <a:r>
              <a:rPr lang="en-US" dirty="0"/>
              <a:t>(). Note that area of Square is ‘side x side’</a:t>
            </a:r>
          </a:p>
          <a:p>
            <a:pPr lvl="1" eaLnBrk="1" hangingPunct="1"/>
            <a:r>
              <a:rPr lang="en-US" dirty="0"/>
              <a:t>Define method </a:t>
            </a:r>
            <a:r>
              <a:rPr lang="en-US" dirty="0" err="1"/>
              <a:t>calculatePerimeter</a:t>
            </a:r>
            <a:r>
              <a:rPr lang="en-US" dirty="0"/>
              <a:t>(). Note that perimeter of Square is ‘4 x side’</a:t>
            </a:r>
          </a:p>
          <a:p>
            <a:pPr eaLnBrk="1" hangingPunct="1"/>
            <a:r>
              <a:rPr lang="en-US" sz="1000" b="1" dirty="0"/>
              <a:t>Transition: </a:t>
            </a:r>
            <a:r>
              <a:rPr lang="en-US" sz="1000" dirty="0"/>
              <a:t>Let’s do one more activity.</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16</a:t>
            </a:fld>
            <a:endParaRPr lang="en-US" dirty="0"/>
          </a:p>
        </p:txBody>
      </p:sp>
    </p:spTree>
    <p:extLst>
      <p:ext uri="{BB962C8B-B14F-4D97-AF65-F5344CB8AC3E}">
        <p14:creationId xmlns:p14="http://schemas.microsoft.com/office/powerpoint/2010/main" val="3136149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63"/>
              </a:spcBef>
            </a:pPr>
            <a:r>
              <a:rPr lang="en-US" b="1" dirty="0"/>
              <a:t>Activity Duration:</a:t>
            </a:r>
            <a:endParaRPr lang="en-US" dirty="0"/>
          </a:p>
          <a:p>
            <a:pPr eaLnBrk="1" hangingPunct="1">
              <a:spcBef>
                <a:spcPts val="363"/>
              </a:spcBef>
            </a:pPr>
            <a:r>
              <a:rPr lang="en-US" b="1" dirty="0"/>
              <a:t>Focus:</a:t>
            </a:r>
            <a:r>
              <a:rPr lang="en-US" dirty="0"/>
              <a:t> Activity 3 – Abstraction</a:t>
            </a:r>
          </a:p>
          <a:p>
            <a:r>
              <a:rPr lang="en-US" b="1" dirty="0"/>
              <a:t>Key Message: </a:t>
            </a:r>
            <a:r>
              <a:rPr lang="en-US" dirty="0"/>
              <a:t>NA</a:t>
            </a:r>
          </a:p>
          <a:p>
            <a:r>
              <a:rPr lang="en-US" b="1" dirty="0"/>
              <a:t>Notes to Instructor:</a:t>
            </a:r>
          </a:p>
          <a:p>
            <a:r>
              <a:rPr lang="en-US" dirty="0"/>
              <a:t>This activity is to be completed by Participants. Faculty will find completed activity in SEF - Facilitator Workspace (also available in SEF - Solution Workspace)</a:t>
            </a:r>
          </a:p>
          <a:p>
            <a:r>
              <a:rPr lang="en-US" dirty="0"/>
              <a:t>1. Create a class Rectangle.java that extends Shape.java</a:t>
            </a:r>
          </a:p>
          <a:p>
            <a:r>
              <a:rPr lang="en-US" dirty="0"/>
              <a:t>2. Define double parameter ‘length’ and ‘breadth’</a:t>
            </a:r>
          </a:p>
          <a:p>
            <a:r>
              <a:rPr lang="en-US" dirty="0"/>
              <a:t>3. Write default and parameterized constructor</a:t>
            </a:r>
          </a:p>
          <a:p>
            <a:r>
              <a:rPr lang="en-US" dirty="0"/>
              <a:t>4. Define method </a:t>
            </a:r>
            <a:r>
              <a:rPr lang="en-US" dirty="0" err="1"/>
              <a:t>caculateArea</a:t>
            </a:r>
            <a:r>
              <a:rPr lang="en-US" dirty="0"/>
              <a:t>(). Note that area of Rectangle is ‘length x breadth’</a:t>
            </a:r>
          </a:p>
          <a:p>
            <a:r>
              <a:rPr lang="en-US" dirty="0"/>
              <a:t>5. Define method </a:t>
            </a:r>
            <a:r>
              <a:rPr lang="en-US" dirty="0" err="1"/>
              <a:t>calculatePerimeter</a:t>
            </a:r>
            <a:r>
              <a:rPr lang="en-US" dirty="0"/>
              <a:t>(). Note that perimeter of Square is ‘2 (length x breadth)’</a:t>
            </a:r>
          </a:p>
          <a:p>
            <a:r>
              <a:rPr lang="en-US" dirty="0"/>
              <a:t>6. Create a class AbstractionActivity.java with the main method</a:t>
            </a:r>
          </a:p>
          <a:p>
            <a:r>
              <a:rPr lang="en-US" dirty="0"/>
              <a:t>7. Write the code to print color, area and perimeter of Circle with side 5 and Rectangle with length 5 and breadth 6.</a:t>
            </a:r>
          </a:p>
          <a:p>
            <a:r>
              <a:rPr lang="en-US" dirty="0"/>
              <a:t>8. Print result.</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17</a:t>
            </a:fld>
            <a:endParaRPr lang="en-US" dirty="0"/>
          </a:p>
        </p:txBody>
      </p:sp>
    </p:spTree>
    <p:extLst>
      <p:ext uri="{BB962C8B-B14F-4D97-AF65-F5344CB8AC3E}">
        <p14:creationId xmlns:p14="http://schemas.microsoft.com/office/powerpoint/2010/main" val="2191976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a:t>
            </a:r>
            <a:endParaRPr lang="en-US" dirty="0"/>
          </a:p>
          <a:p>
            <a:r>
              <a:rPr lang="en-US" dirty="0"/>
              <a:t>Refer to the following sample code (inside sef.module6.sample):</a:t>
            </a:r>
          </a:p>
          <a:p>
            <a:r>
              <a:rPr lang="en-US" dirty="0"/>
              <a:t>Moveable interface – consist of move() method</a:t>
            </a:r>
          </a:p>
          <a:p>
            <a:r>
              <a:rPr lang="en-US" dirty="0"/>
              <a:t>Bird.java – implements Moveable interface</a:t>
            </a:r>
          </a:p>
          <a:p>
            <a:r>
              <a:rPr lang="en-US" dirty="0"/>
              <a:t>Lion.java – implements Moveable interface</a:t>
            </a:r>
          </a:p>
          <a:p>
            <a:r>
              <a:rPr lang="en-US" dirty="0"/>
              <a:t>InterfaceSample.java – Consists of main() method.</a:t>
            </a:r>
          </a:p>
          <a:p>
            <a:r>
              <a:rPr lang="en-US" dirty="0"/>
              <a:t> </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18</a:t>
            </a:fld>
            <a:endParaRPr lang="en-US" dirty="0"/>
          </a:p>
        </p:txBody>
      </p:sp>
    </p:spTree>
    <p:extLst>
      <p:ext uri="{BB962C8B-B14F-4D97-AF65-F5344CB8AC3E}">
        <p14:creationId xmlns:p14="http://schemas.microsoft.com/office/powerpoint/2010/main" val="1612374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a:t>
            </a:r>
          </a:p>
          <a:p>
            <a:r>
              <a:rPr lang="en-US" dirty="0"/>
              <a:t>Exceptions (checked and unchecked) will be covered in Module 8</a:t>
            </a:r>
          </a:p>
          <a:p>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19</a:t>
            </a:fld>
            <a:endParaRPr lang="en-US" dirty="0"/>
          </a:p>
        </p:txBody>
      </p:sp>
    </p:spTree>
    <p:extLst>
      <p:ext uri="{BB962C8B-B14F-4D97-AF65-F5344CB8AC3E}">
        <p14:creationId xmlns:p14="http://schemas.microsoft.com/office/powerpoint/2010/main" val="1663880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dirty="0"/>
              <a:t>If a parent class reference type is used to refer to a subclass instance, the methods and fields that will be available for use will be based on the parent class. Even if the subclass may have more methods and fields, because it is being viewed as the parent type, only the parent type members are available.</a:t>
            </a:r>
          </a:p>
          <a:p>
            <a:endParaRPr lang="en-US" dirty="0"/>
          </a:p>
          <a:p>
            <a:r>
              <a:rPr lang="en-US" dirty="0"/>
              <a:t>Refer to the ReferenceCastingSample.java sample code</a:t>
            </a:r>
          </a:p>
          <a:p>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21</a:t>
            </a:fld>
            <a:endParaRPr lang="en-US" dirty="0"/>
          </a:p>
        </p:txBody>
      </p:sp>
    </p:spTree>
    <p:extLst>
      <p:ext uri="{BB962C8B-B14F-4D97-AF65-F5344CB8AC3E}">
        <p14:creationId xmlns:p14="http://schemas.microsoft.com/office/powerpoint/2010/main" val="2572281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dirty="0"/>
              <a:t>Key Message:</a:t>
            </a:r>
          </a:p>
          <a:p>
            <a:pPr marL="114300" indent="-114300">
              <a:buFont typeface="Arial" pitchFamily="34" charset="0"/>
              <a:buChar char="•"/>
              <a:defRPr/>
            </a:pPr>
            <a:r>
              <a:rPr lang="en-US" dirty="0"/>
              <a:t>A class that is derived from another class is called a subclass (also a derived class, extended class, or child class). </a:t>
            </a:r>
          </a:p>
          <a:p>
            <a:pPr marL="114300" indent="-114300">
              <a:buFont typeface="Arial" pitchFamily="34" charset="0"/>
              <a:buChar char="•"/>
              <a:defRPr/>
            </a:pPr>
            <a:r>
              <a:rPr lang="en-US" dirty="0"/>
              <a:t>The class from which the subclass is derived is called a superclass (also a base class or a parent class). </a:t>
            </a:r>
          </a:p>
          <a:p>
            <a:pPr marL="114300" indent="-114300">
              <a:buFont typeface="Arial" pitchFamily="34" charset="0"/>
              <a:buChar char="•"/>
              <a:defRPr/>
            </a:pPr>
            <a:r>
              <a:rPr lang="en-US" dirty="0"/>
              <a:t>Except Object, which has no superclass, every class has one and only one direct superclass (single inheritance). In the absence of any other explicit superclass, every class is implicitly a subclass of an Object. </a:t>
            </a:r>
          </a:p>
          <a:p>
            <a:pPr marL="114300" indent="-114300">
              <a:buFont typeface="Arial" pitchFamily="34" charset="0"/>
              <a:buChar char="•"/>
              <a:defRPr/>
            </a:pPr>
            <a:r>
              <a:rPr lang="en-US" dirty="0"/>
              <a:t>Classes can be derived from classes that are derived from classes that are derived from classes, and so on, and ultimately derived from the topmost class, Object. Such a class is said to be descended from all the classes in the inheritance chain stretching back to Object. </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3</a:t>
            </a:fld>
            <a:endParaRPr lang="en-US" dirty="0"/>
          </a:p>
        </p:txBody>
      </p:sp>
    </p:spTree>
    <p:extLst>
      <p:ext uri="{BB962C8B-B14F-4D97-AF65-F5344CB8AC3E}">
        <p14:creationId xmlns:p14="http://schemas.microsoft.com/office/powerpoint/2010/main" val="3715111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dirty="0"/>
              <a:t>Reference type in Java are types where the name of the variable evaluates to the address of the location in memory where the object reference by the variable is stored</a:t>
            </a:r>
          </a:p>
          <a:p>
            <a:r>
              <a:rPr lang="en-US" dirty="0"/>
              <a:t>To upcast a Student object, all you need to do is assign the object to a reference variable of type Person. Note that the p reference variable cannot access the members that are only available in Student.</a:t>
            </a:r>
          </a:p>
          <a:p>
            <a:r>
              <a:rPr lang="en-US" dirty="0"/>
              <a:t>Note that if the variable was actually pointing to a Person object, the cast will not work</a:t>
            </a:r>
          </a:p>
          <a:p>
            <a:r>
              <a:rPr lang="en-US" dirty="0"/>
              <a:t>Refer to ReferenceCastingSample.java</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22</a:t>
            </a:fld>
            <a:endParaRPr lang="en-US" dirty="0"/>
          </a:p>
        </p:txBody>
      </p:sp>
    </p:spTree>
    <p:extLst>
      <p:ext uri="{BB962C8B-B14F-4D97-AF65-F5344CB8AC3E}">
        <p14:creationId xmlns:p14="http://schemas.microsoft.com/office/powerpoint/2010/main" val="2574835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dirty="0"/>
              <a:t>To downcast Person references an object of type Student, you can cast it back to Student. This time, it is called </a:t>
            </a:r>
            <a:r>
              <a:rPr lang="en-US" dirty="0" err="1"/>
              <a:t>downcasting</a:t>
            </a:r>
            <a:r>
              <a:rPr lang="en-US" dirty="0"/>
              <a:t> because you are casting an object to a class down the inheritance hierarchy. </a:t>
            </a:r>
            <a:r>
              <a:rPr lang="en-US" dirty="0" err="1"/>
              <a:t>Downcasting</a:t>
            </a:r>
            <a:r>
              <a:rPr lang="en-US" dirty="0"/>
              <a:t> requires that you write the Student type in brackets. </a:t>
            </a:r>
          </a:p>
          <a:p>
            <a:endParaRPr lang="en-US" dirty="0"/>
          </a:p>
          <a:p>
            <a:r>
              <a:rPr lang="en-US" dirty="0"/>
              <a:t>Note that if the variable was actually pointing to a Person object, the cast will not work</a:t>
            </a:r>
          </a:p>
          <a:p>
            <a:r>
              <a:rPr lang="en-US" dirty="0"/>
              <a:t>Refer to ReferenceCastingSample.java</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23</a:t>
            </a:fld>
            <a:endParaRPr lang="en-US" dirty="0"/>
          </a:p>
        </p:txBody>
      </p:sp>
    </p:spTree>
    <p:extLst>
      <p:ext uri="{BB962C8B-B14F-4D97-AF65-F5344CB8AC3E}">
        <p14:creationId xmlns:p14="http://schemas.microsoft.com/office/powerpoint/2010/main" val="1440541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a:t>
            </a:r>
          </a:p>
          <a:p>
            <a:r>
              <a:rPr lang="en-US" dirty="0"/>
              <a:t>Explain the content using VirtualMethodSample.java sample code</a:t>
            </a:r>
          </a:p>
          <a:p>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24</a:t>
            </a:fld>
            <a:endParaRPr lang="en-US" dirty="0"/>
          </a:p>
        </p:txBody>
      </p:sp>
    </p:spTree>
    <p:extLst>
      <p:ext uri="{BB962C8B-B14F-4D97-AF65-F5344CB8AC3E}">
        <p14:creationId xmlns:p14="http://schemas.microsoft.com/office/powerpoint/2010/main" val="719631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dirty="0"/>
              <a:t>This feature allows designers to ‘plug-in’ different behaviors of objects in their code without having to modify their own code. </a:t>
            </a:r>
          </a:p>
          <a:p>
            <a:endParaRPr lang="en-US" dirty="0"/>
          </a:p>
          <a:p>
            <a:r>
              <a:rPr lang="en-US" dirty="0"/>
              <a:t>Refer to VirtualMethodSample.java</a:t>
            </a:r>
          </a:p>
          <a:p>
            <a:r>
              <a:rPr lang="en-US" dirty="0"/>
              <a:t>In the example, the same method </a:t>
            </a:r>
            <a:r>
              <a:rPr lang="en-US" dirty="0" err="1"/>
              <a:t>rollCall</a:t>
            </a:r>
            <a:r>
              <a:rPr lang="en-US" dirty="0"/>
              <a:t>() is called by passing different types of Person objects. The behavior of the call </a:t>
            </a:r>
            <a:r>
              <a:rPr lang="en-US" dirty="0" err="1"/>
              <a:t>temp.announce</a:t>
            </a:r>
            <a:r>
              <a:rPr lang="en-US" dirty="0"/>
              <a:t>() changes depending on the type of Person object passed to it.</a:t>
            </a:r>
          </a:p>
          <a:p>
            <a:r>
              <a:rPr lang="en-US" dirty="0"/>
              <a:t>All methods in Java are virtual</a:t>
            </a:r>
          </a:p>
          <a:p>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25</a:t>
            </a:fld>
            <a:endParaRPr lang="en-US" dirty="0"/>
          </a:p>
        </p:txBody>
      </p:sp>
    </p:spTree>
    <p:extLst>
      <p:ext uri="{BB962C8B-B14F-4D97-AF65-F5344CB8AC3E}">
        <p14:creationId xmlns:p14="http://schemas.microsoft.com/office/powerpoint/2010/main" val="1635882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63"/>
              </a:spcBef>
            </a:pPr>
            <a:r>
              <a:rPr lang="en-US" b="1" dirty="0">
                <a:solidFill>
                  <a:srgbClr val="000000"/>
                </a:solidFill>
              </a:rPr>
              <a:t>Focus:</a:t>
            </a:r>
            <a:r>
              <a:rPr lang="en-US" dirty="0">
                <a:solidFill>
                  <a:srgbClr val="000000"/>
                </a:solidFill>
              </a:rPr>
              <a:t> Questions and Comments</a:t>
            </a:r>
          </a:p>
          <a:p>
            <a:pPr eaLnBrk="1" hangingPunct="1">
              <a:spcBef>
                <a:spcPts val="363"/>
              </a:spcBef>
            </a:pPr>
            <a:endParaRPr lang="en-US" dirty="0">
              <a:solidFill>
                <a:srgbClr val="000000"/>
              </a:solidFill>
            </a:endParaRPr>
          </a:p>
          <a:p>
            <a:pPr eaLnBrk="1" hangingPunct="1">
              <a:spcBef>
                <a:spcPts val="363"/>
              </a:spcBef>
            </a:pPr>
            <a:r>
              <a:rPr lang="en-US" b="1" dirty="0">
                <a:solidFill>
                  <a:srgbClr val="000000"/>
                </a:solidFill>
              </a:rPr>
              <a:t>Key Message:</a:t>
            </a:r>
            <a:r>
              <a:rPr lang="en-US" dirty="0">
                <a:solidFill>
                  <a:srgbClr val="000000"/>
                </a:solidFill>
              </a:rPr>
              <a:t> NA</a:t>
            </a:r>
          </a:p>
          <a:p>
            <a:pPr eaLnBrk="1" hangingPunct="1">
              <a:spcBef>
                <a:spcPts val="363"/>
              </a:spcBef>
            </a:pPr>
            <a:endParaRPr lang="en-US" dirty="0">
              <a:solidFill>
                <a:srgbClr val="000000"/>
              </a:solidFill>
            </a:endParaRPr>
          </a:p>
          <a:p>
            <a:pPr eaLnBrk="1" hangingPunct="1">
              <a:spcBef>
                <a:spcPts val="363"/>
              </a:spcBef>
            </a:pPr>
            <a:r>
              <a:rPr lang="en-US" b="1" dirty="0">
                <a:solidFill>
                  <a:srgbClr val="000000"/>
                </a:solidFill>
              </a:rPr>
              <a:t>Note to Instructor: </a:t>
            </a:r>
            <a:r>
              <a:rPr lang="en-US" dirty="0">
                <a:solidFill>
                  <a:srgbClr val="000000"/>
                </a:solidFill>
              </a:rPr>
              <a:t>Ask participants for any questions or comments they may have.</a:t>
            </a:r>
          </a:p>
          <a:p>
            <a:pPr eaLnBrk="1" hangingPunct="1">
              <a:spcBef>
                <a:spcPts val="363"/>
              </a:spcBef>
            </a:pPr>
            <a:endParaRPr lang="en-US" dirty="0">
              <a:solidFill>
                <a:srgbClr val="000000"/>
              </a:solidFill>
            </a:endParaRPr>
          </a:p>
          <a:p>
            <a:pPr eaLnBrk="1" hangingPunct="1">
              <a:spcBef>
                <a:spcPts val="363"/>
              </a:spcBef>
            </a:pPr>
            <a:r>
              <a:rPr lang="en-US" b="1" dirty="0">
                <a:solidFill>
                  <a:srgbClr val="000000"/>
                </a:solidFill>
              </a:rPr>
              <a:t>Transition:</a:t>
            </a:r>
            <a:r>
              <a:rPr lang="en-US" dirty="0">
                <a:solidFill>
                  <a:srgbClr val="000000"/>
                </a:solidFill>
              </a:rPr>
              <a:t> This brings us to the end of this module.</a:t>
            </a:r>
          </a:p>
          <a:p>
            <a:endParaRPr lang="en-IE"/>
          </a:p>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26</a:t>
            </a:fld>
            <a:endParaRPr lang="en-US" dirty="0"/>
          </a:p>
        </p:txBody>
      </p:sp>
    </p:spTree>
    <p:extLst>
      <p:ext uri="{BB962C8B-B14F-4D97-AF65-F5344CB8AC3E}">
        <p14:creationId xmlns:p14="http://schemas.microsoft.com/office/powerpoint/2010/main" val="1755039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Message:</a:t>
            </a:r>
            <a:r>
              <a:rPr lang="en-US" dirty="0"/>
              <a:t> NA</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4</a:t>
            </a:fld>
            <a:endParaRPr lang="en-US" dirty="0"/>
          </a:p>
        </p:txBody>
      </p:sp>
    </p:spTree>
    <p:extLst>
      <p:ext uri="{BB962C8B-B14F-4D97-AF65-F5344CB8AC3E}">
        <p14:creationId xmlns:p14="http://schemas.microsoft.com/office/powerpoint/2010/main" val="2130693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a:t>
            </a:r>
            <a:r>
              <a:rPr lang="en-US" dirty="0"/>
              <a:t>An object can be anything.– say vehicles. Now, vehicles could be land, water or aerial. Scooter, car, airplane, ship are all objects of the class vehicles. </a:t>
            </a:r>
          </a:p>
          <a:p>
            <a:r>
              <a:rPr lang="en-US" dirty="0"/>
              <a:t>Inheritance allows you to define a very general class - vehicle, then later define more specialized classes by adding new detail. The general class is called the base or parent class. The specialized classes inherit all the properties of the general class. Specialized classes are derived from the base class. They are called derived or child classes. In our example, these would be the vehicles on land – cars, and vehicles on water – boat.</a:t>
            </a:r>
          </a:p>
          <a:p>
            <a:r>
              <a:rPr lang="en-US" dirty="0"/>
              <a:t>After the general class is developed you only have to write the “difference” or “specialization” code for each derived class.</a:t>
            </a:r>
          </a:p>
          <a:p>
            <a:r>
              <a:rPr lang="en-US" dirty="0"/>
              <a:t>A class hierarchy: classes can be derived from derived classes (child classes can be parent classes) – land based vehicles can be further specialized into 2 wheelers, 4 wheelers etc.</a:t>
            </a:r>
          </a:p>
          <a:p>
            <a:r>
              <a:rPr lang="en-US" dirty="0"/>
              <a:t>	Any class higher in the hierarchy is an ancestor class</a:t>
            </a:r>
          </a:p>
          <a:p>
            <a:r>
              <a:rPr lang="en-US" dirty="0"/>
              <a:t>	Any class lower in the hierarchy is a descendent class</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5</a:t>
            </a:fld>
            <a:endParaRPr lang="en-US" dirty="0"/>
          </a:p>
        </p:txBody>
      </p:sp>
    </p:spTree>
    <p:extLst>
      <p:ext uri="{BB962C8B-B14F-4D97-AF65-F5344CB8AC3E}">
        <p14:creationId xmlns:p14="http://schemas.microsoft.com/office/powerpoint/2010/main" val="2567140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Message: NA</a:t>
            </a:r>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6</a:t>
            </a:fld>
            <a:endParaRPr lang="en-US" dirty="0"/>
          </a:p>
        </p:txBody>
      </p:sp>
    </p:spTree>
    <p:extLst>
      <p:ext uri="{BB962C8B-B14F-4D97-AF65-F5344CB8AC3E}">
        <p14:creationId xmlns:p14="http://schemas.microsoft.com/office/powerpoint/2010/main" val="1466957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NA</a:t>
            </a:r>
          </a:p>
          <a:p>
            <a:endParaRPr lang="en-US" dirty="0"/>
          </a:p>
          <a:p>
            <a:r>
              <a:rPr lang="en-US" b="1" dirty="0"/>
              <a:t>Additional Information:</a:t>
            </a:r>
          </a:p>
          <a:p>
            <a:r>
              <a:rPr lang="en-US" dirty="0"/>
              <a:t>Have the participants open the code files on their machines, and walk them through those examples.</a:t>
            </a:r>
          </a:p>
          <a:p>
            <a:endParaRPr lang="en-US" dirty="0"/>
          </a:p>
          <a:p>
            <a:r>
              <a:rPr lang="en-US" dirty="0"/>
              <a:t>Open the code and share it with the participants. Explain how methods from </a:t>
            </a:r>
            <a:r>
              <a:rPr lang="en-US" dirty="0" err="1"/>
              <a:t>Student_I</a:t>
            </a:r>
            <a:r>
              <a:rPr lang="en-US" dirty="0"/>
              <a:t> is inherited from </a:t>
            </a:r>
            <a:r>
              <a:rPr lang="en-US" dirty="0" err="1"/>
              <a:t>Person_I</a:t>
            </a:r>
            <a:r>
              <a:rPr lang="en-US" dirty="0"/>
              <a:t> classes and how each one is accessed from InheritanceSample.java with respect to INHERITANCE. Explain the sample code with respect to bullet points on the slide.</a:t>
            </a:r>
          </a:p>
          <a:p>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7</a:t>
            </a:fld>
            <a:endParaRPr lang="en-US" dirty="0"/>
          </a:p>
        </p:txBody>
      </p:sp>
    </p:spTree>
    <p:extLst>
      <p:ext uri="{BB962C8B-B14F-4D97-AF65-F5344CB8AC3E}">
        <p14:creationId xmlns:p14="http://schemas.microsoft.com/office/powerpoint/2010/main" val="1981697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dirty="0"/>
              <a:t>Key Message: </a:t>
            </a:r>
          </a:p>
          <a:p>
            <a:r>
              <a:rPr lang="en-US" dirty="0"/>
              <a:t>Fields from the parent that are visible to the Child will still depend on access modifiers. Private fields cannot be referenced using super</a:t>
            </a:r>
          </a:p>
          <a:p>
            <a:r>
              <a:rPr lang="en-US" dirty="0"/>
              <a:t>A call to the parent constructor can only be done from a child constructor and as the first statement of the constructor.</a:t>
            </a:r>
          </a:p>
          <a:p>
            <a:r>
              <a:rPr lang="en-US" dirty="0"/>
              <a:t>There is always an implicit call to the no-parameter parent constructor in a Child constructor if no explicit calls are made</a:t>
            </a:r>
          </a:p>
          <a:p>
            <a:endParaRPr lang="de-DE" b="1" dirty="0"/>
          </a:p>
          <a:p>
            <a:r>
              <a:rPr lang="de-DE" dirty="0"/>
              <a:t>Refer to the Student_I.java, Person_I.java and InheritanceSample.java sample code inside package </a:t>
            </a:r>
            <a:r>
              <a:rPr lang="en-US" i="1" dirty="0"/>
              <a:t>sef.module6.sample.</a:t>
            </a:r>
            <a:endParaRPr lang="de-DE" dirty="0"/>
          </a:p>
          <a:p>
            <a:r>
              <a:rPr lang="en-US" dirty="0"/>
              <a:t>Explain to the participants how method announce() in Student class calls announce() method from class Person using keyword ‘super’</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8</a:t>
            </a:fld>
            <a:endParaRPr lang="en-US" dirty="0"/>
          </a:p>
        </p:txBody>
      </p:sp>
    </p:spTree>
    <p:extLst>
      <p:ext uri="{BB962C8B-B14F-4D97-AF65-F5344CB8AC3E}">
        <p14:creationId xmlns:p14="http://schemas.microsoft.com/office/powerpoint/2010/main" val="2204855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63"/>
              </a:spcBef>
              <a:defRPr/>
            </a:pPr>
            <a:r>
              <a:rPr lang="en-US" b="1" dirty="0">
                <a:latin typeface="Arial" pitchFamily="34" charset="0"/>
              </a:rPr>
              <a:t>Activity Duration:</a:t>
            </a:r>
            <a:endParaRPr lang="en-US" dirty="0">
              <a:latin typeface="Arial" pitchFamily="34" charset="0"/>
            </a:endParaRPr>
          </a:p>
          <a:p>
            <a:pPr eaLnBrk="1" hangingPunct="1">
              <a:spcBef>
                <a:spcPts val="363"/>
              </a:spcBef>
              <a:defRPr/>
            </a:pPr>
            <a:r>
              <a:rPr lang="en-US" b="1" dirty="0">
                <a:latin typeface="Arial" pitchFamily="34" charset="0"/>
              </a:rPr>
              <a:t>Focus:</a:t>
            </a:r>
            <a:r>
              <a:rPr lang="en-US" dirty="0">
                <a:latin typeface="Arial" pitchFamily="34" charset="0"/>
              </a:rPr>
              <a:t> Activity 1 – Inheritance</a:t>
            </a:r>
          </a:p>
          <a:p>
            <a:pPr>
              <a:defRPr/>
            </a:pPr>
            <a:r>
              <a:rPr lang="en-US" b="1" dirty="0">
                <a:latin typeface="Arial" pitchFamily="34" charset="0"/>
              </a:rPr>
              <a:t>Key Message: </a:t>
            </a:r>
            <a:r>
              <a:rPr lang="en-US" dirty="0">
                <a:latin typeface="Arial" pitchFamily="34" charset="0"/>
              </a:rPr>
              <a:t>NA</a:t>
            </a:r>
          </a:p>
          <a:p>
            <a:pPr eaLnBrk="1" hangingPunct="1">
              <a:spcBef>
                <a:spcPts val="363"/>
              </a:spcBef>
              <a:defRPr/>
            </a:pPr>
            <a:r>
              <a:rPr lang="en-US" b="1" dirty="0">
                <a:latin typeface="Arial" pitchFamily="34" charset="0"/>
              </a:rPr>
              <a:t>Note to Instructor: </a:t>
            </a:r>
            <a:r>
              <a:rPr lang="en-US" dirty="0"/>
              <a:t>This activity is to be completed by Participants. Faculty will find completed activity in SEF - Facilitator Workspace (also available in SEF - Solution Workspace)</a:t>
            </a:r>
          </a:p>
          <a:p>
            <a:pPr>
              <a:defRPr/>
            </a:pPr>
            <a:r>
              <a:rPr lang="en-US" dirty="0"/>
              <a:t>Open package sef.module6.activity</a:t>
            </a:r>
          </a:p>
          <a:p>
            <a:pPr>
              <a:lnSpc>
                <a:spcPct val="150000"/>
              </a:lnSpc>
              <a:defRPr/>
            </a:pPr>
            <a:r>
              <a:rPr lang="en-US" dirty="0"/>
              <a:t>Ask participants to:</a:t>
            </a:r>
          </a:p>
          <a:p>
            <a:pPr marL="114300" indent="-114300">
              <a:lnSpc>
                <a:spcPct val="150000"/>
              </a:lnSpc>
              <a:buFont typeface="Arial" pitchFamily="34" charset="0"/>
              <a:buChar char="•"/>
              <a:defRPr/>
            </a:pPr>
            <a:r>
              <a:rPr lang="en-US" sz="1100" dirty="0"/>
              <a:t>Open file Person_I.java and complete the code as mentioned in it.</a:t>
            </a:r>
          </a:p>
          <a:p>
            <a:pPr marL="114300" indent="-114300">
              <a:lnSpc>
                <a:spcPct val="150000"/>
              </a:lnSpc>
              <a:buFont typeface="Arial" pitchFamily="34" charset="0"/>
              <a:buChar char="•"/>
              <a:defRPr/>
            </a:pPr>
            <a:r>
              <a:rPr lang="en-US" sz="1100" dirty="0"/>
              <a:t>Open file Employee_I.java and complete the code as mentioned in it.</a:t>
            </a:r>
          </a:p>
          <a:p>
            <a:pPr marL="114300" indent="-114300">
              <a:lnSpc>
                <a:spcPct val="150000"/>
              </a:lnSpc>
              <a:buFont typeface="Arial" pitchFamily="34" charset="0"/>
              <a:buChar char="•"/>
              <a:defRPr/>
            </a:pPr>
            <a:r>
              <a:rPr lang="en-US" sz="1100" dirty="0"/>
              <a:t>Open file InheritanceActivity.java and complete the code as mentioned in it.</a:t>
            </a:r>
          </a:p>
          <a:p>
            <a:pPr marL="114300" indent="-114300">
              <a:lnSpc>
                <a:spcPct val="150000"/>
              </a:lnSpc>
              <a:buFont typeface="Arial" pitchFamily="34" charset="0"/>
              <a:buChar char="•"/>
              <a:defRPr/>
            </a:pPr>
            <a:r>
              <a:rPr lang="en-US" sz="1100" dirty="0"/>
              <a:t>Run InheritanceActivity.java as java application to see the output.</a:t>
            </a:r>
          </a:p>
          <a:p>
            <a:pPr>
              <a:defRPr/>
            </a:pPr>
            <a:r>
              <a:rPr lang="en-US" b="1" dirty="0"/>
              <a:t>Transition: </a:t>
            </a:r>
          </a:p>
          <a:p>
            <a:pPr>
              <a:defRPr/>
            </a:pPr>
            <a:r>
              <a:rPr lang="en-US" dirty="0"/>
              <a:t>Let’s look at the concept of overloading and overriding a method. </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9</a:t>
            </a:fld>
            <a:endParaRPr lang="en-US" dirty="0"/>
          </a:p>
        </p:txBody>
      </p:sp>
    </p:spTree>
    <p:extLst>
      <p:ext uri="{BB962C8B-B14F-4D97-AF65-F5344CB8AC3E}">
        <p14:creationId xmlns:p14="http://schemas.microsoft.com/office/powerpoint/2010/main" val="82055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 </a:t>
            </a:r>
            <a:r>
              <a:rPr lang="en-US" dirty="0"/>
              <a:t>An overridden method must have same name, same number of parameters and types, same return type as the overridden method.</a:t>
            </a:r>
          </a:p>
          <a:p>
            <a:r>
              <a:rPr lang="en-US" dirty="0"/>
              <a:t>Overriding a method cannot narrow the method access level defined in the overridden method.</a:t>
            </a:r>
          </a:p>
          <a:p>
            <a:r>
              <a:rPr lang="en-US" dirty="0"/>
              <a:t>Overriding a method cannot widen checked exceptions defined in the overridden method.</a:t>
            </a:r>
          </a:p>
          <a:p>
            <a:r>
              <a:rPr lang="en-US" dirty="0"/>
              <a:t>Methods declared as private, static, or final cannot be overridden. </a:t>
            </a:r>
          </a:p>
          <a:p>
            <a:r>
              <a:rPr lang="en-US" dirty="0"/>
              <a:t>A static method cannot override an instance method</a:t>
            </a:r>
          </a:p>
          <a:p>
            <a:r>
              <a:rPr lang="en-US" dirty="0"/>
              <a:t>Note: The signature of a method is the combination of the method's name along with the number and types of the parameters (and their order). </a:t>
            </a:r>
            <a:br>
              <a:rPr lang="en-US" dirty="0"/>
            </a:br>
            <a:r>
              <a:rPr lang="en-US" dirty="0"/>
              <a:t> </a:t>
            </a:r>
          </a:p>
          <a:p>
            <a:r>
              <a:rPr lang="en-US" dirty="0"/>
              <a:t>Refer to the samples Person_P.java, Student_P.java and PolymorphismSample.java inside package </a:t>
            </a:r>
            <a:r>
              <a:rPr lang="en-US" i="1" dirty="0"/>
              <a:t>sef.module6.sample.</a:t>
            </a:r>
          </a:p>
          <a:p>
            <a:r>
              <a:rPr lang="en-US" i="1" dirty="0"/>
              <a:t>Explain to the participants how method address() is overloaded and how method announce() is overridden.</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10</a:t>
            </a:fld>
            <a:endParaRPr lang="en-US" dirty="0"/>
          </a:p>
        </p:txBody>
      </p:sp>
    </p:spTree>
    <p:extLst>
      <p:ext uri="{BB962C8B-B14F-4D97-AF65-F5344CB8AC3E}">
        <p14:creationId xmlns:p14="http://schemas.microsoft.com/office/powerpoint/2010/main" val="1588196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mailto:Amy.Ritz@Accenture.com"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4" name="Picture 3" descr="A picture containing card, drawing, crosswalk, table&#10;&#10;Description automatically generated">
            <a:extLst>
              <a:ext uri="{FF2B5EF4-FFF2-40B4-BE49-F238E27FC236}">
                <a16:creationId xmlns:a16="http://schemas.microsoft.com/office/drawing/2014/main" id="{10C49762-38E4-48E9-8096-41008426FCC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698213"/>
            <a:ext cx="670786" cy="710244"/>
          </a:xfrm>
          <a:prstGeom prst="rect">
            <a:avLst/>
          </a:prstGeom>
        </p:spPr>
      </p:pic>
      <p:pic>
        <p:nvPicPr>
          <p:cNvPr id="9" name="Picture 8">
            <a:extLst>
              <a:ext uri="{FF2B5EF4-FFF2-40B4-BE49-F238E27FC236}">
                <a16:creationId xmlns:a16="http://schemas.microsoft.com/office/drawing/2014/main" id="{7837D049-90BB-854A-AC1E-5DE19EEC8DE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708" y="5891009"/>
            <a:ext cx="2940583" cy="268778"/>
          </a:xfrm>
          <a:prstGeom prst="rect">
            <a:avLst/>
          </a:prstGeom>
        </p:spPr>
      </p:pic>
    </p:spTree>
    <p:extLst>
      <p:ext uri="{BB962C8B-B14F-4D97-AF65-F5344CB8AC3E}">
        <p14:creationId xmlns:p14="http://schemas.microsoft.com/office/powerpoint/2010/main" val="26714558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p>
            <a:r>
              <a:rPr lang="en-GB" dirty="0"/>
              <a:t>Agenda</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defRPr sz="1600"/>
            </a:lvl1pPr>
          </a:lstStyle>
          <a:p>
            <a:pPr lvl="0"/>
            <a:r>
              <a:rPr lang="en-GB" dirty="0"/>
              <a:t>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defRPr sz="1600"/>
            </a:lvl1pPr>
          </a:lstStyle>
          <a:p>
            <a:pPr lvl="0"/>
            <a:r>
              <a:rPr lang="en-GB" dirty="0"/>
              <a:t>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defRPr sz="1600"/>
            </a:lvl1pPr>
          </a:lstStyle>
          <a:p>
            <a:pPr lvl="0"/>
            <a:r>
              <a:rPr lang="en-GB" dirty="0"/>
              <a:t>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defRPr sz="1600"/>
            </a:lvl1pPr>
          </a:lstStyle>
          <a:p>
            <a:pPr lvl="0"/>
            <a:r>
              <a:rPr lang="en-GB" dirty="0"/>
              <a:t>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defRPr sz="1600"/>
            </a:lvl1pPr>
          </a:lstStyle>
          <a:p>
            <a:pPr lvl="0"/>
            <a:r>
              <a:rPr lang="en-GB" dirty="0"/>
              <a:t>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defRPr sz="1600"/>
            </a:lvl1pPr>
          </a:lstStyle>
          <a:p>
            <a:pPr lvl="0"/>
            <a:r>
              <a:rPr lang="en-GB" dirty="0"/>
              <a:t>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defRPr sz="1600"/>
            </a:lvl1pPr>
          </a:lstStyle>
          <a:p>
            <a:pPr lvl="0"/>
            <a:r>
              <a:rPr lang="en-GB" dirty="0"/>
              <a:t>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defRPr sz="1600"/>
            </a:lvl1pPr>
          </a:lstStyle>
          <a:p>
            <a:pPr lvl="0"/>
            <a:r>
              <a:rPr lang="en-GB" dirty="0"/>
              <a:t>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defRPr sz="1600"/>
            </a:lvl1pPr>
          </a:lstStyle>
          <a:p>
            <a:pPr lvl="0"/>
            <a:r>
              <a:rPr lang="en-GB" dirty="0"/>
              <a:t>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defRPr sz="1600"/>
            </a:lvl1pPr>
          </a:lstStyle>
          <a:p>
            <a:pPr lvl="0"/>
            <a:r>
              <a:rPr lang="en-GB" dirty="0"/>
              <a:t>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defRPr sz="1600"/>
            </a:lvl1pPr>
          </a:lstStyle>
          <a:p>
            <a:pPr lvl="0"/>
            <a:r>
              <a:rPr lang="en-GB" dirty="0"/>
              <a:t>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defRPr sz="1600"/>
            </a:lvl1pPr>
          </a:lstStyle>
          <a:p>
            <a:pPr lvl="0"/>
            <a:r>
              <a:rPr lang="en-GB" dirty="0"/>
              <a:t>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defRPr sz="1600"/>
            </a:lvl1pPr>
          </a:lstStyle>
          <a:p>
            <a:pPr lvl="0"/>
            <a:r>
              <a:rPr lang="en-GB" dirty="0"/>
              <a:t>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defRPr sz="1600"/>
            </a:lvl1pPr>
          </a:lstStyle>
          <a:p>
            <a:pPr lvl="0"/>
            <a:r>
              <a:rPr lang="en-GB" dirty="0"/>
              <a:t>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defRPr sz="1600"/>
            </a:lvl1pPr>
          </a:lstStyle>
          <a:p>
            <a:pPr lvl="0"/>
            <a:r>
              <a:rPr lang="en-GB" dirty="0"/>
              <a:t>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defRPr sz="1600"/>
            </a:lvl1pPr>
          </a:lstStyle>
          <a:p>
            <a:pPr lvl="0"/>
            <a:r>
              <a:rPr lang="en-GB" dirty="0"/>
              <a:t>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8" name="Date Placeholder 10">
            <a:extLst>
              <a:ext uri="{FF2B5EF4-FFF2-40B4-BE49-F238E27FC236}">
                <a16:creationId xmlns:a16="http://schemas.microsoft.com/office/drawing/2014/main" id="{44B6DFC5-6A54-A441-B4A1-5FB1E57A22CB}"/>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Tuesday, July 26, 2022</a:t>
            </a:fld>
            <a:endParaRPr lang="en-US" dirty="0"/>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236876317"/>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Tree>
    <p:extLst>
      <p:ext uri="{BB962C8B-B14F-4D97-AF65-F5344CB8AC3E}">
        <p14:creationId xmlns:p14="http://schemas.microsoft.com/office/powerpoint/2010/main" val="24821521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Tree>
    <p:extLst>
      <p:ext uri="{BB962C8B-B14F-4D97-AF65-F5344CB8AC3E}">
        <p14:creationId xmlns:p14="http://schemas.microsoft.com/office/powerpoint/2010/main" val="3086000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pic>
        <p:nvPicPr>
          <p:cNvPr id="4" name="Picture 3">
            <a:extLst>
              <a:ext uri="{FF2B5EF4-FFF2-40B4-BE49-F238E27FC236}">
                <a16:creationId xmlns:a16="http://schemas.microsoft.com/office/drawing/2014/main" id="{A3B317ED-600C-4D7F-990D-38990FC868E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Tree>
    <p:extLst>
      <p:ext uri="{BB962C8B-B14F-4D97-AF65-F5344CB8AC3E}">
        <p14:creationId xmlns:p14="http://schemas.microsoft.com/office/powerpoint/2010/main" val="3706131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Dark">
    <p:bg>
      <p:bgPr>
        <a:solidFill>
          <a:schemeClr val="accent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9F547C-24AC-4360-A79B-5A655D445CD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C773130F-A951-4B2F-B976-F86B48C94E6F}"/>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3" name="Slide Number Placeholder 2">
            <a:extLst>
              <a:ext uri="{FF2B5EF4-FFF2-40B4-BE49-F238E27FC236}">
                <a16:creationId xmlns:a16="http://schemas.microsoft.com/office/drawing/2014/main" id="{CE10CDF8-AB30-4FF6-96D4-78E07901650F}"/>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dirty="0"/>
          </a:p>
        </p:txBody>
      </p:sp>
      <p:sp>
        <p:nvSpPr>
          <p:cNvPr id="6" name="Title 5">
            <a:extLst>
              <a:ext uri="{FF2B5EF4-FFF2-40B4-BE49-F238E27FC236}">
                <a16:creationId xmlns:a16="http://schemas.microsoft.com/office/drawing/2014/main" id="{7692D95D-EB04-4839-AAE0-4F8EB4224BB3}"/>
              </a:ext>
            </a:extLst>
          </p:cNvPr>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3ABEF581-E572-4BAE-ABF0-D64CB4951549}"/>
              </a:ext>
            </a:extLst>
          </p:cNvPr>
          <p:cNvSpPr txBox="1"/>
          <p:nvPr userDrawn="1"/>
        </p:nvSpPr>
        <p:spPr>
          <a:xfrm>
            <a:off x="6600850" y="6481641"/>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a:t>
            </a:r>
            <a:r>
              <a:rPr kumimoji="0" lang="lv-LV" sz="800" b="0" i="0" u="none" strike="noStrike" kern="0" cap="none" spc="0" normalizeH="0" baseline="0" noProof="0" dirty="0">
                <a:ln>
                  <a:noFill/>
                </a:ln>
                <a:solidFill>
                  <a:srgbClr val="FFFFFF">
                    <a:alpha val="75000"/>
                  </a:srgbClr>
                </a:solidFill>
                <a:effectLst/>
                <a:uLnTx/>
                <a:uFillTx/>
              </a:rPr>
              <a:t>1</a:t>
            </a:r>
            <a:r>
              <a:rPr kumimoji="0" lang="en-GB" sz="800" b="0" i="0" u="none" strike="noStrike" kern="0" cap="none" spc="0" normalizeH="0" baseline="0" noProof="0" dirty="0">
                <a:ln>
                  <a:noFill/>
                </a:ln>
                <a:solidFill>
                  <a:srgbClr val="FFFFFF">
                    <a:alpha val="75000"/>
                  </a:srgbClr>
                </a:solidFill>
                <a:effectLst/>
                <a:uLnTx/>
                <a:uFillTx/>
              </a:rPr>
              <a:t>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Tree>
    <p:extLst>
      <p:ext uri="{BB962C8B-B14F-4D97-AF65-F5344CB8AC3E}">
        <p14:creationId xmlns:p14="http://schemas.microsoft.com/office/powerpoint/2010/main" val="24900924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7445675"/>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Tree>
    <p:extLst>
      <p:ext uri="{BB962C8B-B14F-4D97-AF65-F5344CB8AC3E}">
        <p14:creationId xmlns:p14="http://schemas.microsoft.com/office/powerpoint/2010/main" val="247685601"/>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0" y="5874026"/>
            <a:ext cx="5524500" cy="437873"/>
          </a:xfr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6"/>
            <a:ext cx="5524500" cy="437873"/>
          </a:xfrm>
        </p:spPr>
        <p:txBody>
          <a:bodyPr vert="horz" lIns="0" tIns="0" rIns="0" bIns="0" rtlCol="0" anchor="t">
            <a:noAutofit/>
          </a:bodyPr>
          <a:lstStyle>
            <a:lvl1pPr marL="0" indent="0" defTabSz="228600">
              <a:buNone/>
              <a:defRPr lang="en-US" sz="1200" dirty="0"/>
            </a:lvl1pPr>
          </a:lstStyle>
          <a:p>
            <a:pPr lvl="0"/>
            <a:r>
              <a:rPr lang="en-US" dirty="0"/>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1059450818"/>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umns 3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Tree>
    <p:extLst>
      <p:ext uri="{BB962C8B-B14F-4D97-AF65-F5344CB8AC3E}">
        <p14:creationId xmlns:p14="http://schemas.microsoft.com/office/powerpoint/2010/main" val="3268099797"/>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umns 4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3560975919"/>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2" y="698213"/>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8" name="Picture 7">
            <a:extLst>
              <a:ext uri="{FF2B5EF4-FFF2-40B4-BE49-F238E27FC236}">
                <a16:creationId xmlns:a16="http://schemas.microsoft.com/office/drawing/2014/main" id="{B7CFD98C-36EF-9841-81E1-8F912DE9E8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708" y="5891009"/>
            <a:ext cx="2940583" cy="268778"/>
          </a:xfrm>
          <a:prstGeom prst="rect">
            <a:avLst/>
          </a:prstGeom>
        </p:spPr>
      </p:pic>
    </p:spTree>
    <p:extLst>
      <p:ext uri="{BB962C8B-B14F-4D97-AF65-F5344CB8AC3E}">
        <p14:creationId xmlns:p14="http://schemas.microsoft.com/office/powerpoint/2010/main" val="247005577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18" name="Date Placeholder 10">
            <a:extLst>
              <a:ext uri="{FF2B5EF4-FFF2-40B4-BE49-F238E27FC236}">
                <a16:creationId xmlns:a16="http://schemas.microsoft.com/office/drawing/2014/main" id="{E3730EFD-23A6-7A4C-8044-54C1542D7587}"/>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Tuesday, July 26, 2022</a:t>
            </a:fld>
            <a:endParaRPr lang="en-US" dirty="0"/>
          </a:p>
        </p:txBody>
      </p:sp>
    </p:spTree>
    <p:extLst>
      <p:ext uri="{BB962C8B-B14F-4D97-AF65-F5344CB8AC3E}">
        <p14:creationId xmlns:p14="http://schemas.microsoft.com/office/powerpoint/2010/main" val="3655126605"/>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4 - 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172433"/>
          </a:xfrm>
        </p:spPr>
        <p:txBody>
          <a:bodyPr/>
          <a:lstStyle>
            <a:lvl1pPr marL="0" indent="0">
              <a:lnSpc>
                <a:spcPct val="80000"/>
              </a:lnSpc>
              <a:spcAft>
                <a:spcPts val="600"/>
              </a:spcAft>
              <a:buFont typeface="Arial" panose="020B0604020202020204" pitchFamily="34" charset="0"/>
              <a:buNone/>
              <a:defRPr sz="2400" b="0" i="0">
                <a:solidFill>
                  <a:schemeClr val="accent2"/>
                </a:solidFill>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Full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2311186519"/>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6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379903455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6 - 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pic>
        <p:nvPicPr>
          <p:cNvPr id="4" name="Picture 3">
            <a:extLst>
              <a:ext uri="{FF2B5EF4-FFF2-40B4-BE49-F238E27FC236}">
                <a16:creationId xmlns:a16="http://schemas.microsoft.com/office/drawing/2014/main" id="{DB3CD3D7-329E-47BB-94A7-43044FF6B3F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826028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8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p>
            <a:pPr lvl="0"/>
            <a:r>
              <a:rPr lang="en-GB" dirty="0"/>
              <a:t>Place text here, use indent to access other levels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2"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5"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49" name="Straight Connector 48">
            <a:extLst>
              <a:ext uri="{FF2B5EF4-FFF2-40B4-BE49-F238E27FC236}">
                <a16:creationId xmlns:a16="http://schemas.microsoft.com/office/drawing/2014/main" id="{F41646E1-19C3-4B9B-B997-D1E684346A58}"/>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573D48A-A495-4050-90E3-75258FCF3377}"/>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3483C0-79C0-4141-9CB1-0BA663E254D0}"/>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A17C9C-D115-468F-86DD-CDE522721719}"/>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5"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6" name="Straight Connector 35">
            <a:extLst>
              <a:ext uri="{FF2B5EF4-FFF2-40B4-BE49-F238E27FC236}">
                <a16:creationId xmlns:a16="http://schemas.microsoft.com/office/drawing/2014/main" id="{4AEBC920-4A06-1844-A297-04C9B4995EA2}"/>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8D916B0-6C7A-FE46-ADE6-48744F6FD90A}"/>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86475A-7CFD-8340-A566-4FB21E689F0A}"/>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9DFD2D-5360-2342-829B-32DDEB7EBEB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 name="TextBox 2">
            <a:extLst>
              <a:ext uri="{FF2B5EF4-FFF2-40B4-BE49-F238E27FC236}">
                <a16:creationId xmlns:a16="http://schemas.microsoft.com/office/drawing/2014/main" id="{FC687A6A-0DE7-4742-9FEC-F4CAACF6BD01}"/>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AFC37153-4580-BB48-AD3A-E289DF242EE6}"/>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2E3869D1-469A-5B41-97BC-C47919F46F86}"/>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7061921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96769"/>
            <a:ext cx="6096000" cy="6857999"/>
          </a:xfr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Add image,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2020 Accenture. All rights reserved.</a:t>
            </a:r>
            <a:endParaRPr lang="en-US" noProof="0" dirty="0">
              <a:solidFill>
                <a:schemeClr val="tx1">
                  <a:alpha val="75000"/>
                </a:schemeClr>
              </a:solidFill>
            </a:endParaRPr>
          </a:p>
        </p:txBody>
      </p:sp>
    </p:spTree>
    <p:extLst>
      <p:ext uri="{BB962C8B-B14F-4D97-AF65-F5344CB8AC3E}">
        <p14:creationId xmlns:p14="http://schemas.microsoft.com/office/powerpoint/2010/main" val="580181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no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pic>
        <p:nvPicPr>
          <p:cNvPr id="2" name="Picture 1">
            <a:extLst>
              <a:ext uri="{FF2B5EF4-FFF2-40B4-BE49-F238E27FC236}">
                <a16:creationId xmlns:a16="http://schemas.microsoft.com/office/drawing/2014/main" id="{A9656D06-A8CE-4A1F-9876-6AFBEE60C2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3" name="TextBox 12">
            <a:extLst>
              <a:ext uri="{FF2B5EF4-FFF2-40B4-BE49-F238E27FC236}">
                <a16:creationId xmlns:a16="http://schemas.microsoft.com/office/drawing/2014/main" id="{C5A17E02-A31F-4B3C-922A-197462C89A0D}"/>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Box 13">
            <a:extLst>
              <a:ext uri="{FF2B5EF4-FFF2-40B4-BE49-F238E27FC236}">
                <a16:creationId xmlns:a16="http://schemas.microsoft.com/office/drawing/2014/main" id="{A10195CB-D424-4B71-9300-2867217A049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2" name="Text Placeholder 14">
            <a:extLst>
              <a:ext uri="{FF2B5EF4-FFF2-40B4-BE49-F238E27FC236}">
                <a16:creationId xmlns:a16="http://schemas.microsoft.com/office/drawing/2014/main" id="{6EB7BC02-64C6-5A42-A5C4-F0D83DB51123}"/>
              </a:ext>
            </a:extLst>
          </p:cNvPr>
          <p:cNvSpPr>
            <a:spLocks noGrp="1"/>
          </p:cNvSpPr>
          <p:nvPr>
            <p:ph type="body" sz="quarter" idx="17" hasCustomPrompt="1"/>
          </p:nvPr>
        </p:nvSpPr>
        <p:spPr>
          <a:xfrm>
            <a:off x="6476999" y="3267635"/>
            <a:ext cx="5334000" cy="2667000"/>
          </a:xfrm>
        </p:spPr>
        <p:txBody>
          <a:bodyPr/>
          <a:lstStyle>
            <a:lvl1pPr marL="0" indent="0">
              <a:buNone/>
              <a:defRPr sz="2400">
                <a:solidFill>
                  <a:schemeClr val="tx1"/>
                </a:solidFill>
                <a:latin typeface="GT Sectra Fine" panose="00000500000000000000" pitchFamily="50" charset="0"/>
              </a:defRPr>
            </a:lvl1pPr>
            <a:lvl2pPr marL="0" indent="0">
              <a:buNone/>
              <a:defRPr sz="1800">
                <a:solidFill>
                  <a:schemeClr val="tx1"/>
                </a:solidFill>
              </a:defRPr>
            </a:lvl2pPr>
            <a:lvl3pPr marL="228600">
              <a:buFont typeface="Arial" panose="020B0604020202020204" pitchFamily="34" charset="0"/>
              <a:buChar char="•"/>
              <a:defRPr sz="1800">
                <a:solidFill>
                  <a:schemeClr val="tx1"/>
                </a:solidFill>
              </a:defRPr>
            </a:lvl3pPr>
            <a:lvl4pPr marL="457200">
              <a:buFont typeface="System Font"/>
              <a:buChar char="–"/>
              <a:defRPr sz="1600">
                <a:solidFill>
                  <a:schemeClr val="tx1"/>
                </a:solidFill>
              </a:defRPr>
            </a:lvl4pPr>
            <a:lvl5pPr marL="685800">
              <a:buFont typeface="Arial" panose="020B0604020202020204" pitchFamily="34" charset="0"/>
              <a:buChar char="•"/>
              <a:defRPr sz="1600">
                <a:solidFill>
                  <a:schemeClr val="tx1"/>
                </a:solidFill>
              </a:defRPr>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Tree>
    <p:extLst>
      <p:ext uri="{BB962C8B-B14F-4D97-AF65-F5344CB8AC3E}">
        <p14:creationId xmlns:p14="http://schemas.microsoft.com/office/powerpoint/2010/main" val="2949180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2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dirty="0"/>
              <a:t>Add image</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a:t>
            </a:r>
          </a:p>
        </p:txBody>
      </p:sp>
    </p:spTree>
    <p:extLst>
      <p:ext uri="{BB962C8B-B14F-4D97-AF65-F5344CB8AC3E}">
        <p14:creationId xmlns:p14="http://schemas.microsoft.com/office/powerpoint/2010/main" val="353311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raphic 4">
            <a:extLst>
              <a:ext uri="{FF2B5EF4-FFF2-40B4-BE49-F238E27FC236}">
                <a16:creationId xmlns:a16="http://schemas.microsoft.com/office/drawing/2014/main" id="{B5857967-07ED-4F5E-A053-B5E7B0047997}"/>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61FAF127-9F53-4673-A2A8-7956E1AE99D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2020 Accenture. All rights reserved.</a:t>
            </a:r>
            <a:endParaRPr lang="en-US" noProof="0" dirty="0">
              <a:solidFill>
                <a:schemeClr val="bg1">
                  <a:alpha val="75000"/>
                </a:schemeClr>
              </a:solidFill>
            </a:endParaRPr>
          </a:p>
        </p:txBody>
      </p:sp>
      <p:sp>
        <p:nvSpPr>
          <p:cNvPr id="6" name="TextBox 5">
            <a:extLst>
              <a:ext uri="{FF2B5EF4-FFF2-40B4-BE49-F238E27FC236}">
                <a16:creationId xmlns:a16="http://schemas.microsoft.com/office/drawing/2014/main" id="{AF44D4EC-5AC3-4E83-91F6-146FE9DE044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Tree>
    <p:extLst>
      <p:ext uri="{BB962C8B-B14F-4D97-AF65-F5344CB8AC3E}">
        <p14:creationId xmlns:p14="http://schemas.microsoft.com/office/powerpoint/2010/main" val="11620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dirty="0"/>
              <a:t>Add image here</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11" name="Graphic 4">
            <a:extLst>
              <a:ext uri="{FF2B5EF4-FFF2-40B4-BE49-F238E27FC236}">
                <a16:creationId xmlns:a16="http://schemas.microsoft.com/office/drawing/2014/main" id="{2823ABF6-DA1C-4C36-B01C-57A2B31166E8}"/>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 name="TextBox 1">
            <a:extLst>
              <a:ext uri="{FF2B5EF4-FFF2-40B4-BE49-F238E27FC236}">
                <a16:creationId xmlns:a16="http://schemas.microsoft.com/office/drawing/2014/main" id="{37D52323-3645-4D54-A333-3E2D3D1E3ED3}"/>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2020 Accenture. All rights reserved.</a:t>
            </a:r>
            <a:endParaRPr lang="en-US" noProof="0" dirty="0">
              <a:solidFill>
                <a:schemeClr val="bg1">
                  <a:alpha val="75000"/>
                </a:schemeClr>
              </a:solidFill>
            </a:endParaRPr>
          </a:p>
        </p:txBody>
      </p:sp>
      <p:sp>
        <p:nvSpPr>
          <p:cNvPr id="3" name="TextBox 2">
            <a:extLst>
              <a:ext uri="{FF2B5EF4-FFF2-40B4-BE49-F238E27FC236}">
                <a16:creationId xmlns:a16="http://schemas.microsoft.com/office/drawing/2014/main" id="{9CC17CEB-6634-4DFE-841E-12DDA90C7C5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spTree>
    <p:extLst>
      <p:ext uri="{BB962C8B-B14F-4D97-AF65-F5344CB8AC3E}">
        <p14:creationId xmlns:p14="http://schemas.microsoft.com/office/powerpoint/2010/main" val="41362061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userDrawn="1">
          <p15:clr>
            <a:srgbClr val="5ACBF0"/>
          </p15:clr>
        </p15:guide>
        <p15:guide id="2" pos="1920" userDrawn="1">
          <p15:clr>
            <a:srgbClr val="5ACBF0"/>
          </p15:clr>
        </p15:guide>
        <p15:guide id="3" pos="5760" userDrawn="1">
          <p15:clr>
            <a:srgbClr val="5ACBF0"/>
          </p15:clr>
        </p15:guide>
        <p15:guide id="4" orient="horz" pos="1985"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870882387"/>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EA97BC18-949B-4A9A-B05F-CA4F3F80FEC9}"/>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5" name="TextBox 14">
            <a:extLst>
              <a:ext uri="{FF2B5EF4-FFF2-40B4-BE49-F238E27FC236}">
                <a16:creationId xmlns:a16="http://schemas.microsoft.com/office/drawing/2014/main" id="{CF34DCA4-9B3F-424E-8478-0FB3BCA6E006}"/>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Tree>
    <p:extLst>
      <p:ext uri="{BB962C8B-B14F-4D97-AF65-F5344CB8AC3E}">
        <p14:creationId xmlns:p14="http://schemas.microsoft.com/office/powerpoint/2010/main" val="4223365089"/>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extBox 3">
            <a:extLst>
              <a:ext uri="{FF2B5EF4-FFF2-40B4-BE49-F238E27FC236}">
                <a16:creationId xmlns:a16="http://schemas.microsoft.com/office/drawing/2014/main" id="{84D7B63E-E6E1-481B-936E-CE344FE52C2F}"/>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3536137899"/>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1" name="Picture Placeholder 18">
            <a:extLst>
              <a:ext uri="{FF2B5EF4-FFF2-40B4-BE49-F238E27FC236}">
                <a16:creationId xmlns:a16="http://schemas.microsoft.com/office/drawing/2014/main" id="{0302C3C0-FF67-42ED-97D5-60E1344FC3C3}"/>
              </a:ext>
            </a:extLst>
          </p:cNvPr>
          <p:cNvSpPr>
            <a:spLocks noGrp="1"/>
          </p:cNvSpPr>
          <p:nvPr>
            <p:ph type="pic" sz="quarter" idx="13" hasCustomPrompt="1"/>
          </p:nvPr>
        </p:nvSpPr>
        <p:spPr>
          <a:xfrm>
            <a:off x="0" y="0"/>
            <a:ext cx="12192000" cy="6858000"/>
          </a:xfrm>
          <a:noFill/>
        </p:spPr>
        <p:txBody>
          <a:bodyPr tIns="274320" bIns="274320" anchor="t"/>
          <a:lstStyle>
            <a:lvl1pPr marL="0" indent="0" algn="ctr">
              <a:buNone/>
              <a:defRPr sz="1400" b="0">
                <a:solidFill>
                  <a:schemeClr val="tx2"/>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a:t>
            </a:r>
          </a:p>
        </p:txBody>
      </p:sp>
      <p:pic>
        <p:nvPicPr>
          <p:cNvPr id="3" name="Picture 2">
            <a:extLst>
              <a:ext uri="{FF2B5EF4-FFF2-40B4-BE49-F238E27FC236}">
                <a16:creationId xmlns:a16="http://schemas.microsoft.com/office/drawing/2014/main" id="{BD6F1257-AA6C-44C6-86DE-CAD089D0893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8" name="Slide Number Placeholder 6">
            <a:extLst>
              <a:ext uri="{FF2B5EF4-FFF2-40B4-BE49-F238E27FC236}">
                <a16:creationId xmlns:a16="http://schemas.microsoft.com/office/drawing/2014/main" id="{28ACB7EA-E7A1-452B-89CA-4FA566F73421}"/>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lgn="r">
              <a:defRPr lang="en-US" sz="800" smtClean="0">
                <a:solidFill>
                  <a:schemeClr val="tx1">
                    <a:alpha val="75000"/>
                  </a:schemeClr>
                </a:solidFill>
              </a:defRPr>
            </a:lvl1pPr>
          </a:lstStyle>
          <a:p>
            <a:pPr algn="r" defTabSz="228600">
              <a:spcAft>
                <a:spcPts val="1200"/>
              </a:spcAft>
            </a:pPr>
            <a:fld id="{CC9E6EB9-168E-4914-8CC7-2E853AFB4F1B}" type="slidenum">
              <a:rPr lang="en-GB" smtClean="0"/>
              <a:pPr defTabSz="228600">
                <a:spcAft>
                  <a:spcPts val="1200"/>
                </a:spcAft>
              </a:pPr>
              <a:t>‹#›</a:t>
            </a:fld>
            <a:endParaRPr lang="en-GB"/>
          </a:p>
        </p:txBody>
      </p:sp>
      <p:sp>
        <p:nvSpPr>
          <p:cNvPr id="7" name="TextBox 6">
            <a:extLst>
              <a:ext uri="{FF2B5EF4-FFF2-40B4-BE49-F238E27FC236}">
                <a16:creationId xmlns:a16="http://schemas.microsoft.com/office/drawing/2014/main" id="{9DE018DE-8A90-C842-A7BE-D441C9648D5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2020 Accenture. All rights reserved.</a:t>
            </a:r>
            <a:endParaRPr lang="en-US" noProof="0" dirty="0">
              <a:solidFill>
                <a:schemeClr val="tx1">
                  <a:alpha val="75000"/>
                </a:schemeClr>
              </a:solidFill>
            </a:endParaRPr>
          </a:p>
        </p:txBody>
      </p:sp>
    </p:spTree>
    <p:extLst>
      <p:ext uri="{BB962C8B-B14F-4D97-AF65-F5344CB8AC3E}">
        <p14:creationId xmlns:p14="http://schemas.microsoft.com/office/powerpoint/2010/main" val="101723486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Tree>
    <p:extLst>
      <p:ext uri="{BB962C8B-B14F-4D97-AF65-F5344CB8AC3E}">
        <p14:creationId xmlns:p14="http://schemas.microsoft.com/office/powerpoint/2010/main" val="1043245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dirty="0"/>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dirty="0"/>
              <a:t>Our expansive asset library including fonts, photography, iconography and custom slides are available </a:t>
            </a:r>
            <a:r>
              <a:rPr lang="en-GB" sz="1600" dirty="0">
                <a:solidFill>
                  <a:schemeClr val="accent1"/>
                </a:solidFill>
              </a:rPr>
              <a:t>[here &lt;link&gt;]</a:t>
            </a:r>
            <a:r>
              <a:rPr lang="en-GB" sz="1600" dirty="0"/>
              <a:t>. Contact </a:t>
            </a:r>
            <a:r>
              <a:rPr kumimoji="0" lang="en-GB" sz="1600" b="0" i="0" u="none" strike="noStrike" kern="1200" cap="none" spc="0" normalizeH="0" baseline="0" noProof="0" dirty="0">
                <a:ln>
                  <a:noFill/>
                </a:ln>
                <a:solidFill>
                  <a:srgbClr val="A100FF"/>
                </a:solidFill>
                <a:effectLst/>
                <a:uLnTx/>
                <a:uFillTx/>
                <a:latin typeface="Graphik"/>
                <a:ea typeface="+mn-ea"/>
                <a:cs typeface="+mn-cs"/>
                <a:hlinkClick r:id="rId2"/>
              </a:rPr>
              <a:t>Amy.Ritz@Accenture.com</a:t>
            </a:r>
            <a:r>
              <a:rPr kumimoji="0" lang="en-GB" sz="1600" b="0" i="0" u="none" strike="noStrike" kern="1200" cap="none" spc="0" normalizeH="0" baseline="0" noProof="0" dirty="0">
                <a:ln>
                  <a:noFill/>
                </a:ln>
                <a:solidFill>
                  <a:srgbClr val="A100FF"/>
                </a:solidFill>
                <a:effectLst/>
                <a:uLnTx/>
                <a:uFillTx/>
                <a:latin typeface="Graphik"/>
                <a:ea typeface="+mn-ea"/>
                <a:cs typeface="+mn-cs"/>
              </a:rPr>
              <a:t> </a:t>
            </a:r>
            <a:r>
              <a:rPr lang="en-GB" sz="1600" dirty="0"/>
              <a:t>for further information. Access the icons below through </a:t>
            </a:r>
            <a:r>
              <a:rPr lang="en-GB" sz="1600" b="1" dirty="0">
                <a:solidFill>
                  <a:schemeClr val="accent1"/>
                </a:solidFill>
              </a:rPr>
              <a:t>View &gt; Slide Master</a:t>
            </a:r>
            <a:r>
              <a:rPr lang="en-GB" sz="1600" dirty="0"/>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447193625"/>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Thank you</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608506801"/>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6590-900F-4AC9-AF54-DF7383EB1D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156B1D-56A8-4F08-9262-85775E86B1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9005DC-EF94-4C69-B471-AF7FC1D02E1F}"/>
              </a:ext>
            </a:extLst>
          </p:cNvPr>
          <p:cNvSpPr>
            <a:spLocks noGrp="1"/>
          </p:cNvSpPr>
          <p:nvPr>
            <p:ph type="dt" sz="half" idx="10"/>
          </p:nvPr>
        </p:nvSpPr>
        <p:spPr/>
        <p:txBody>
          <a:bodyPr/>
          <a:lstStyle/>
          <a:p>
            <a:fld id="{FB91E415-934B-4749-BA6C-DD7E2B979F9C}" type="datetimeFigureOut">
              <a:rPr lang="en-US" smtClean="0"/>
              <a:t>7/26/2022</a:t>
            </a:fld>
            <a:endParaRPr lang="en-US"/>
          </a:p>
        </p:txBody>
      </p:sp>
      <p:sp>
        <p:nvSpPr>
          <p:cNvPr id="5" name="Footer Placeholder 4">
            <a:extLst>
              <a:ext uri="{FF2B5EF4-FFF2-40B4-BE49-F238E27FC236}">
                <a16:creationId xmlns:a16="http://schemas.microsoft.com/office/drawing/2014/main" id="{23E3DE13-A8FA-416B-B30A-37D789741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74A97-6A31-4F3E-B3E8-ED621402BA8D}"/>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12545282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E2244-71A3-40FB-8FF1-BBCD3FBA1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4B1C03-01B3-4100-B2B0-DF98BDA14C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BE06D9-BCA2-44B9-8216-0054511C313B}"/>
              </a:ext>
            </a:extLst>
          </p:cNvPr>
          <p:cNvSpPr>
            <a:spLocks noGrp="1"/>
          </p:cNvSpPr>
          <p:nvPr>
            <p:ph type="dt" sz="half" idx="10"/>
          </p:nvPr>
        </p:nvSpPr>
        <p:spPr/>
        <p:txBody>
          <a:bodyPr/>
          <a:lstStyle/>
          <a:p>
            <a:fld id="{FB91E415-934B-4749-BA6C-DD7E2B979F9C}" type="datetimeFigureOut">
              <a:rPr lang="en-US" smtClean="0"/>
              <a:t>7/26/2022</a:t>
            </a:fld>
            <a:endParaRPr lang="en-US"/>
          </a:p>
        </p:txBody>
      </p:sp>
      <p:sp>
        <p:nvSpPr>
          <p:cNvPr id="5" name="Footer Placeholder 4">
            <a:extLst>
              <a:ext uri="{FF2B5EF4-FFF2-40B4-BE49-F238E27FC236}">
                <a16:creationId xmlns:a16="http://schemas.microsoft.com/office/drawing/2014/main" id="{B61B5A01-C0C1-4761-BDA9-99DB6E35D4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80309-CAAF-41AF-A0A6-48C7D8489BF1}"/>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14974197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A8825-DEBE-4190-85D4-AA070F96A6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F2CF9E-0401-4878-8278-05189848F1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F3073A-A294-450A-B89A-9DD5CB9325E4}"/>
              </a:ext>
            </a:extLst>
          </p:cNvPr>
          <p:cNvSpPr>
            <a:spLocks noGrp="1"/>
          </p:cNvSpPr>
          <p:nvPr>
            <p:ph type="dt" sz="half" idx="10"/>
          </p:nvPr>
        </p:nvSpPr>
        <p:spPr/>
        <p:txBody>
          <a:bodyPr/>
          <a:lstStyle/>
          <a:p>
            <a:fld id="{FB91E415-934B-4749-BA6C-DD7E2B979F9C}" type="datetimeFigureOut">
              <a:rPr lang="en-US" smtClean="0"/>
              <a:t>7/26/2022</a:t>
            </a:fld>
            <a:endParaRPr lang="en-US"/>
          </a:p>
        </p:txBody>
      </p:sp>
      <p:sp>
        <p:nvSpPr>
          <p:cNvPr id="5" name="Footer Placeholder 4">
            <a:extLst>
              <a:ext uri="{FF2B5EF4-FFF2-40B4-BE49-F238E27FC236}">
                <a16:creationId xmlns:a16="http://schemas.microsoft.com/office/drawing/2014/main" id="{7C0F42C7-8A0D-4BDB-8A06-3E7B0F4A3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C0631-2852-4805-8444-FA2FF532832C}"/>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27970659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5B7A-8358-4DDE-A616-AF78DBC6DB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5F4494-93D2-43F4-B93B-E1C44593AE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884FE7-0997-4E7F-887F-2328C2AFB6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4C4F68-6F27-4836-A7E4-7450E4F0AD42}"/>
              </a:ext>
            </a:extLst>
          </p:cNvPr>
          <p:cNvSpPr>
            <a:spLocks noGrp="1"/>
          </p:cNvSpPr>
          <p:nvPr>
            <p:ph type="dt" sz="half" idx="10"/>
          </p:nvPr>
        </p:nvSpPr>
        <p:spPr/>
        <p:txBody>
          <a:bodyPr/>
          <a:lstStyle/>
          <a:p>
            <a:fld id="{FB91E415-934B-4749-BA6C-DD7E2B979F9C}" type="datetimeFigureOut">
              <a:rPr lang="en-US" smtClean="0"/>
              <a:t>7/26/2022</a:t>
            </a:fld>
            <a:endParaRPr lang="en-US"/>
          </a:p>
        </p:txBody>
      </p:sp>
      <p:sp>
        <p:nvSpPr>
          <p:cNvPr id="6" name="Footer Placeholder 5">
            <a:extLst>
              <a:ext uri="{FF2B5EF4-FFF2-40B4-BE49-F238E27FC236}">
                <a16:creationId xmlns:a16="http://schemas.microsoft.com/office/drawing/2014/main" id="{0B1741C9-58A6-4983-BD7B-39DEF422C2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C8BAA-83A5-422A-8637-905016CA4CB5}"/>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1716787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S">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FFA725-883D-D243-B475-CEF8C282ED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0999" y="698213"/>
            <a:ext cx="670786" cy="710244"/>
          </a:xfrm>
          <a:prstGeom prst="rect">
            <a:avLst/>
          </a:prstGeom>
        </p:spPr>
      </p:pic>
      <p:pic>
        <p:nvPicPr>
          <p:cNvPr id="11" name="Picture 10">
            <a:extLst>
              <a:ext uri="{FF2B5EF4-FFF2-40B4-BE49-F238E27FC236}">
                <a16:creationId xmlns:a16="http://schemas.microsoft.com/office/drawing/2014/main" id="{EB216846-5726-BD4F-B2BC-CDF360B523D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0999" y="5891009"/>
            <a:ext cx="2940583" cy="268778"/>
          </a:xfrm>
          <a:prstGeom prst="rect">
            <a:avLst/>
          </a:prstGeom>
        </p:spPr>
      </p:pic>
    </p:spTree>
    <p:extLst>
      <p:ext uri="{BB962C8B-B14F-4D97-AF65-F5344CB8AC3E}">
        <p14:creationId xmlns:p14="http://schemas.microsoft.com/office/powerpoint/2010/main" val="3715861355"/>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1C848-7B51-4936-8C15-E3F5229976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A7316F-449A-47BE-A7FF-867A158ECF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821B45-5140-433E-B755-B379C043BD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4180F0-C17C-4A57-9E68-0605A02750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27BA0F-DEC2-4081-BDBA-DC72144F9C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AEFDAC-5F3F-4CF0-A399-0D8E460B08E2}"/>
              </a:ext>
            </a:extLst>
          </p:cNvPr>
          <p:cNvSpPr>
            <a:spLocks noGrp="1"/>
          </p:cNvSpPr>
          <p:nvPr>
            <p:ph type="dt" sz="half" idx="10"/>
          </p:nvPr>
        </p:nvSpPr>
        <p:spPr/>
        <p:txBody>
          <a:bodyPr/>
          <a:lstStyle/>
          <a:p>
            <a:fld id="{FB91E415-934B-4749-BA6C-DD7E2B979F9C}" type="datetimeFigureOut">
              <a:rPr lang="en-US" smtClean="0"/>
              <a:t>7/26/2022</a:t>
            </a:fld>
            <a:endParaRPr lang="en-US"/>
          </a:p>
        </p:txBody>
      </p:sp>
      <p:sp>
        <p:nvSpPr>
          <p:cNvPr id="8" name="Footer Placeholder 7">
            <a:extLst>
              <a:ext uri="{FF2B5EF4-FFF2-40B4-BE49-F238E27FC236}">
                <a16:creationId xmlns:a16="http://schemas.microsoft.com/office/drawing/2014/main" id="{77B39419-B0B5-4031-AFD0-9303BCA2F0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8B2773-C146-4C22-9A3E-F0DF19EC02A1}"/>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34484483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CCDD4-0158-4740-A220-90F62D9473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FD9B69-3E65-4CAD-9467-B6A97B1C8235}"/>
              </a:ext>
            </a:extLst>
          </p:cNvPr>
          <p:cNvSpPr>
            <a:spLocks noGrp="1"/>
          </p:cNvSpPr>
          <p:nvPr>
            <p:ph type="dt" sz="half" idx="10"/>
          </p:nvPr>
        </p:nvSpPr>
        <p:spPr/>
        <p:txBody>
          <a:bodyPr/>
          <a:lstStyle/>
          <a:p>
            <a:fld id="{FB91E415-934B-4749-BA6C-DD7E2B979F9C}" type="datetimeFigureOut">
              <a:rPr lang="en-US" smtClean="0"/>
              <a:t>7/26/2022</a:t>
            </a:fld>
            <a:endParaRPr lang="en-US"/>
          </a:p>
        </p:txBody>
      </p:sp>
      <p:sp>
        <p:nvSpPr>
          <p:cNvPr id="4" name="Footer Placeholder 3">
            <a:extLst>
              <a:ext uri="{FF2B5EF4-FFF2-40B4-BE49-F238E27FC236}">
                <a16:creationId xmlns:a16="http://schemas.microsoft.com/office/drawing/2014/main" id="{48A73EDE-CFA0-4F31-AD09-266726AB71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5D71F8-F15F-4BD5-9E5D-10AA6DCADB6F}"/>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29201000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7E81F3-327E-4B83-A4DA-D42B4C615372}"/>
              </a:ext>
            </a:extLst>
          </p:cNvPr>
          <p:cNvSpPr>
            <a:spLocks noGrp="1"/>
          </p:cNvSpPr>
          <p:nvPr>
            <p:ph type="dt" sz="half" idx="10"/>
          </p:nvPr>
        </p:nvSpPr>
        <p:spPr/>
        <p:txBody>
          <a:bodyPr/>
          <a:lstStyle/>
          <a:p>
            <a:fld id="{FB91E415-934B-4749-BA6C-DD7E2B979F9C}" type="datetimeFigureOut">
              <a:rPr lang="en-US" smtClean="0"/>
              <a:t>7/26/2022</a:t>
            </a:fld>
            <a:endParaRPr lang="en-US"/>
          </a:p>
        </p:txBody>
      </p:sp>
      <p:sp>
        <p:nvSpPr>
          <p:cNvPr id="3" name="Footer Placeholder 2">
            <a:extLst>
              <a:ext uri="{FF2B5EF4-FFF2-40B4-BE49-F238E27FC236}">
                <a16:creationId xmlns:a16="http://schemas.microsoft.com/office/drawing/2014/main" id="{F3C381AC-5CFD-4902-B8FD-8F11085A86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D7F2EB-AD90-4D19-86BB-548A1567D7F1}"/>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41000122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2D3CA-62AB-4682-92C3-8CEA46495F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B1B6E8-2F41-45B6-9692-2E7E076B3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33A164-55E1-4B74-A07C-43D6C9283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3EB463-261E-4E68-B3ED-DD51A0CD7497}"/>
              </a:ext>
            </a:extLst>
          </p:cNvPr>
          <p:cNvSpPr>
            <a:spLocks noGrp="1"/>
          </p:cNvSpPr>
          <p:nvPr>
            <p:ph type="dt" sz="half" idx="10"/>
          </p:nvPr>
        </p:nvSpPr>
        <p:spPr/>
        <p:txBody>
          <a:bodyPr/>
          <a:lstStyle/>
          <a:p>
            <a:fld id="{FB91E415-934B-4749-BA6C-DD7E2B979F9C}" type="datetimeFigureOut">
              <a:rPr lang="en-US" smtClean="0"/>
              <a:t>7/26/2022</a:t>
            </a:fld>
            <a:endParaRPr lang="en-US"/>
          </a:p>
        </p:txBody>
      </p:sp>
      <p:sp>
        <p:nvSpPr>
          <p:cNvPr id="6" name="Footer Placeholder 5">
            <a:extLst>
              <a:ext uri="{FF2B5EF4-FFF2-40B4-BE49-F238E27FC236}">
                <a16:creationId xmlns:a16="http://schemas.microsoft.com/office/drawing/2014/main" id="{1033E53A-0483-481A-A569-19F235DA1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90E9D-601D-4FFB-997F-4C6FF29AAC1F}"/>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19235417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A5F6F-2D3D-405A-BDF8-4078421F6D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258628-45F0-4E6F-B01E-2CA7207EC6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DDC744-4EF6-4606-9351-8EB62124B3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1AA7BE-6263-487B-9F70-65335EC6F79C}"/>
              </a:ext>
            </a:extLst>
          </p:cNvPr>
          <p:cNvSpPr>
            <a:spLocks noGrp="1"/>
          </p:cNvSpPr>
          <p:nvPr>
            <p:ph type="dt" sz="half" idx="10"/>
          </p:nvPr>
        </p:nvSpPr>
        <p:spPr/>
        <p:txBody>
          <a:bodyPr/>
          <a:lstStyle/>
          <a:p>
            <a:fld id="{FB91E415-934B-4749-BA6C-DD7E2B979F9C}" type="datetimeFigureOut">
              <a:rPr lang="en-US" smtClean="0"/>
              <a:t>7/26/2022</a:t>
            </a:fld>
            <a:endParaRPr lang="en-US"/>
          </a:p>
        </p:txBody>
      </p:sp>
      <p:sp>
        <p:nvSpPr>
          <p:cNvPr id="6" name="Footer Placeholder 5">
            <a:extLst>
              <a:ext uri="{FF2B5EF4-FFF2-40B4-BE49-F238E27FC236}">
                <a16:creationId xmlns:a16="http://schemas.microsoft.com/office/drawing/2014/main" id="{5C64CBE2-67A9-436B-82D1-75055427ED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6F894D-048D-4458-B162-8C6DFCF78C3C}"/>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21444277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ABD70-8FAB-4705-9D9B-114046BEF0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82A12E-D485-48B1-BE5D-C35B27D43A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D5EEA-7E94-4588-8F1D-CC917A6B5CA8}"/>
              </a:ext>
            </a:extLst>
          </p:cNvPr>
          <p:cNvSpPr>
            <a:spLocks noGrp="1"/>
          </p:cNvSpPr>
          <p:nvPr>
            <p:ph type="dt" sz="half" idx="10"/>
          </p:nvPr>
        </p:nvSpPr>
        <p:spPr/>
        <p:txBody>
          <a:bodyPr/>
          <a:lstStyle/>
          <a:p>
            <a:fld id="{FB91E415-934B-4749-BA6C-DD7E2B979F9C}" type="datetimeFigureOut">
              <a:rPr lang="en-US" smtClean="0"/>
              <a:t>7/26/2022</a:t>
            </a:fld>
            <a:endParaRPr lang="en-US"/>
          </a:p>
        </p:txBody>
      </p:sp>
      <p:sp>
        <p:nvSpPr>
          <p:cNvPr id="5" name="Footer Placeholder 4">
            <a:extLst>
              <a:ext uri="{FF2B5EF4-FFF2-40B4-BE49-F238E27FC236}">
                <a16:creationId xmlns:a16="http://schemas.microsoft.com/office/drawing/2014/main" id="{24D56866-3AA6-4619-84BA-ED370D929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BC160-0916-40B7-B81B-7E5D149FCBD5}"/>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6450063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E6B26E-C944-4D51-A3F0-A1E9674944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355D1D-3675-4DBD-A816-59B77BD2AE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F13E06-70B8-4E1E-97A8-830FD1F44E55}"/>
              </a:ext>
            </a:extLst>
          </p:cNvPr>
          <p:cNvSpPr>
            <a:spLocks noGrp="1"/>
          </p:cNvSpPr>
          <p:nvPr>
            <p:ph type="dt" sz="half" idx="10"/>
          </p:nvPr>
        </p:nvSpPr>
        <p:spPr/>
        <p:txBody>
          <a:bodyPr/>
          <a:lstStyle/>
          <a:p>
            <a:fld id="{FB91E415-934B-4749-BA6C-DD7E2B979F9C}" type="datetimeFigureOut">
              <a:rPr lang="en-US" smtClean="0"/>
              <a:t>7/26/2022</a:t>
            </a:fld>
            <a:endParaRPr lang="en-US"/>
          </a:p>
        </p:txBody>
      </p:sp>
      <p:sp>
        <p:nvSpPr>
          <p:cNvPr id="5" name="Footer Placeholder 4">
            <a:extLst>
              <a:ext uri="{FF2B5EF4-FFF2-40B4-BE49-F238E27FC236}">
                <a16:creationId xmlns:a16="http://schemas.microsoft.com/office/drawing/2014/main" id="{37B52F3B-78BC-4953-9A8C-2BE5BCEAB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FE546-0AD6-4E0D-9D48-8E43FADC5796}"/>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219352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t>Tuesday, July 26, 2022</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9" name="TextBox 8">
            <a:extLst>
              <a:ext uri="{FF2B5EF4-FFF2-40B4-BE49-F238E27FC236}">
                <a16:creationId xmlns:a16="http://schemas.microsoft.com/office/drawing/2014/main" id="{F9D1A883-A380-48BD-9784-E5D4EAA2714C}"/>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a:t>
            </a:r>
            <a:r>
              <a:rPr kumimoji="0" lang="lv-LV" sz="800" b="0" i="0" u="none" strike="noStrike" kern="0" cap="none" spc="0" normalizeH="0" baseline="0" noProof="0" dirty="0">
                <a:ln>
                  <a:noFill/>
                </a:ln>
                <a:solidFill>
                  <a:srgbClr val="FFFFFF">
                    <a:alpha val="75000"/>
                  </a:srgbClr>
                </a:solidFill>
                <a:effectLst/>
                <a:uLnTx/>
                <a:uFillTx/>
              </a:rPr>
              <a:t>1</a:t>
            </a:r>
            <a:r>
              <a:rPr kumimoji="0" lang="en-GB" sz="800" b="0" i="0" u="none" strike="noStrike" kern="0" cap="none" spc="0" normalizeH="0" baseline="0" noProof="0" dirty="0">
                <a:ln>
                  <a:noFill/>
                </a:ln>
                <a:solidFill>
                  <a:srgbClr val="FFFFFF">
                    <a:alpha val="75000"/>
                  </a:srgbClr>
                </a:solidFill>
                <a:effectLst/>
                <a:uLnTx/>
                <a:uFillTx/>
              </a:rPr>
              <a:t>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Tree>
    <p:extLst>
      <p:ext uri="{BB962C8B-B14F-4D97-AF65-F5344CB8AC3E}">
        <p14:creationId xmlns:p14="http://schemas.microsoft.com/office/powerpoint/2010/main" val="2606091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GTS">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9C8654-2CC9-F541-A924-257D0187B5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89" y="0"/>
            <a:ext cx="12210089" cy="6858000"/>
          </a:xfrm>
          <a:prstGeom prst="rect">
            <a:avLst/>
          </a:prstGeom>
        </p:spPr>
      </p:pic>
      <p:sp>
        <p:nvSpPr>
          <p:cNvPr id="5" name="Rectangle 4">
            <a:extLst>
              <a:ext uri="{FF2B5EF4-FFF2-40B4-BE49-F238E27FC236}">
                <a16:creationId xmlns:a16="http://schemas.microsoft.com/office/drawing/2014/main" id="{E9EB74AD-1B7B-4DBD-AD4A-8DA48458B4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Tuesday, July 26, 2022</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pic>
        <p:nvPicPr>
          <p:cNvPr id="12" name="Picture 11" descr="A picture containing card, drawing, crosswalk, table&#10;&#10;Description automatically generated">
            <a:extLst>
              <a:ext uri="{FF2B5EF4-FFF2-40B4-BE49-F238E27FC236}">
                <a16:creationId xmlns:a16="http://schemas.microsoft.com/office/drawing/2014/main" id="{15DA8F74-8D2F-E745-B600-2FEBC256CBB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18" name="Picture 17">
            <a:extLst>
              <a:ext uri="{FF2B5EF4-FFF2-40B4-BE49-F238E27FC236}">
                <a16:creationId xmlns:a16="http://schemas.microsoft.com/office/drawing/2014/main" id="{448FFD46-82BA-2043-B23D-34443AB01A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3164" y="6182556"/>
            <a:ext cx="2940583" cy="268778"/>
          </a:xfrm>
          <a:prstGeom prst="rect">
            <a:avLst/>
          </a:prstGeom>
        </p:spPr>
      </p:pic>
    </p:spTree>
    <p:extLst>
      <p:ext uri="{BB962C8B-B14F-4D97-AF65-F5344CB8AC3E}">
        <p14:creationId xmlns:p14="http://schemas.microsoft.com/office/powerpoint/2010/main" val="177265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Logo">
    <p:bg>
      <p:bgPr>
        <a:solidFill>
          <a:schemeClr val="accent3"/>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2C8E55-8CAE-FC4A-BA3A-F66815D734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18" name="Rectangle 17">
            <a:extLst>
              <a:ext uri="{FF2B5EF4-FFF2-40B4-BE49-F238E27FC236}">
                <a16:creationId xmlns:a16="http://schemas.microsoft.com/office/drawing/2014/main" id="{AD922CB3-850F-0445-AC8B-17707616DE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Tuesday, July 26, 2022</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12" name="Picture 11" descr="A picture containing card, drawing, crosswalk, table&#10;&#10;Description automatically generated">
            <a:extLst>
              <a:ext uri="{FF2B5EF4-FFF2-40B4-BE49-F238E27FC236}">
                <a16:creationId xmlns:a16="http://schemas.microsoft.com/office/drawing/2014/main" id="{7496C749-B3E7-664A-94B5-490B1D462E1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16" name="Picture 15">
            <a:extLst>
              <a:ext uri="{FF2B5EF4-FFF2-40B4-BE49-F238E27FC236}">
                <a16:creationId xmlns:a16="http://schemas.microsoft.com/office/drawing/2014/main" id="{F91C540F-D2F1-B841-B79D-65D7450ABF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817" y="6182556"/>
            <a:ext cx="2940583" cy="268778"/>
          </a:xfrm>
          <a:prstGeom prst="rect">
            <a:avLst/>
          </a:prstGeom>
        </p:spPr>
      </p:pic>
    </p:spTree>
    <p:extLst>
      <p:ext uri="{BB962C8B-B14F-4D97-AF65-F5344CB8AC3E}">
        <p14:creationId xmlns:p14="http://schemas.microsoft.com/office/powerpoint/2010/main" val="416050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Tuesday, July 26, 2022</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12" name="Picture 11" descr="A picture containing card, drawing, crosswalk, table&#10;&#10;Description automatically generated">
            <a:extLst>
              <a:ext uri="{FF2B5EF4-FFF2-40B4-BE49-F238E27FC236}">
                <a16:creationId xmlns:a16="http://schemas.microsoft.com/office/drawing/2014/main" id="{7496C749-B3E7-664A-94B5-490B1D462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9" name="Picture 8">
            <a:extLst>
              <a:ext uri="{FF2B5EF4-FFF2-40B4-BE49-F238E27FC236}">
                <a16:creationId xmlns:a16="http://schemas.microsoft.com/office/drawing/2014/main" id="{D0FDBE8C-5114-4746-8868-5E4D6A8722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0817" y="6182556"/>
            <a:ext cx="2940583" cy="268778"/>
          </a:xfrm>
          <a:prstGeom prst="rect">
            <a:avLst/>
          </a:prstGeom>
        </p:spPr>
      </p:pic>
    </p:spTree>
    <p:extLst>
      <p:ext uri="{BB962C8B-B14F-4D97-AF65-F5344CB8AC3E}">
        <p14:creationId xmlns:p14="http://schemas.microsoft.com/office/powerpoint/2010/main" val="7578000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Cover Image - Left-aligned, Logo">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bg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fld id="{395525D8-8C3D-4FEA-A4F3-A7048ED97C11}" type="datetime2">
              <a:rPr lang="en-US" smtClean="0"/>
              <a:pPr/>
              <a:t>Tuesday, July 26, 2022</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bg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5" name="Picture 4">
            <a:extLst>
              <a:ext uri="{FF2B5EF4-FFF2-40B4-BE49-F238E27FC236}">
                <a16:creationId xmlns:a16="http://schemas.microsoft.com/office/drawing/2014/main" id="{E208B9F0-97C2-4E32-B747-303D00DEE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817" y="6173039"/>
            <a:ext cx="4395557" cy="278295"/>
          </a:xfrm>
          <a:prstGeom prst="rect">
            <a:avLst/>
          </a:prstGeom>
        </p:spPr>
      </p:pic>
      <p:pic>
        <p:nvPicPr>
          <p:cNvPr id="6" name="Picture 5">
            <a:extLst>
              <a:ext uri="{FF2B5EF4-FFF2-40B4-BE49-F238E27FC236}">
                <a16:creationId xmlns:a16="http://schemas.microsoft.com/office/drawing/2014/main" id="{FC2A8E9C-042F-B642-A530-4D7EA90923E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136" t="33566" r="34699" b="33479"/>
          <a:stretch/>
        </p:blipFill>
        <p:spPr>
          <a:xfrm>
            <a:off x="381001" y="381000"/>
            <a:ext cx="670786" cy="732823"/>
          </a:xfrm>
          <a:prstGeom prst="rect">
            <a:avLst/>
          </a:prstGeom>
        </p:spPr>
      </p:pic>
      <p:pic>
        <p:nvPicPr>
          <p:cNvPr id="12" name="Picture 11">
            <a:extLst>
              <a:ext uri="{FF2B5EF4-FFF2-40B4-BE49-F238E27FC236}">
                <a16:creationId xmlns:a16="http://schemas.microsoft.com/office/drawing/2014/main" id="{E1D7885A-0ED1-E849-B064-11F84128FC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817" y="6182556"/>
            <a:ext cx="2940584" cy="268646"/>
          </a:xfrm>
          <a:prstGeom prst="rect">
            <a:avLst/>
          </a:prstGeom>
        </p:spPr>
      </p:pic>
    </p:spTree>
    <p:extLst>
      <p:ext uri="{BB962C8B-B14F-4D97-AF65-F5344CB8AC3E}">
        <p14:creationId xmlns:p14="http://schemas.microsoft.com/office/powerpoint/2010/main" val="12595618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DEAF7F0-ADBE-DA4B-80DE-727BD0E615AA}"/>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2020 Accenture. All rights reserved.</a:t>
            </a:r>
            <a:endParaRPr lang="en-US" noProof="0" dirty="0">
              <a:solidFill>
                <a:schemeClr val="tx1">
                  <a:alpha val="75000"/>
                </a:schemeClr>
              </a:solidFill>
            </a:endParaRPr>
          </a:p>
        </p:txBody>
      </p:sp>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dirty="0"/>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Tuesday, July 26, 2022</a:t>
            </a:fld>
            <a:endParaRPr lang="en-US" dirty="0"/>
          </a:p>
        </p:txBody>
      </p:sp>
      <p:pic>
        <p:nvPicPr>
          <p:cNvPr id="6" name="Picture 5" descr="A picture containing drawing, clock&#10;&#10;Description automatically generated">
            <a:extLst>
              <a:ext uri="{FF2B5EF4-FFF2-40B4-BE49-F238E27FC236}">
                <a16:creationId xmlns:a16="http://schemas.microsoft.com/office/drawing/2014/main" id="{E306151F-579E-4A3E-8949-882557B1D7B1}"/>
              </a:ext>
            </a:extLst>
          </p:cNvPr>
          <p:cNvPicPr>
            <a:picLocks noChangeAspect="1"/>
          </p:cNvPicPr>
          <p:nvPr userDrawn="1"/>
        </p:nvPicPr>
        <p:blipFill>
          <a:blip r:embed="rId37"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666" r:id="rId1"/>
    <p:sldLayoutId id="2147483729" r:id="rId2"/>
    <p:sldLayoutId id="2147483682" r:id="rId3"/>
    <p:sldLayoutId id="2147483734" r:id="rId4"/>
    <p:sldLayoutId id="2147483728" r:id="rId5"/>
    <p:sldLayoutId id="2147483732" r:id="rId6"/>
    <p:sldLayoutId id="2147483731" r:id="rId7"/>
    <p:sldLayoutId id="2147483741" r:id="rId8"/>
    <p:sldLayoutId id="2147483742" r:id="rId9"/>
    <p:sldLayoutId id="2147483737" r:id="rId10"/>
    <p:sldLayoutId id="2147483651" r:id="rId11"/>
    <p:sldLayoutId id="2147483721" r:id="rId12"/>
    <p:sldLayoutId id="2147483739" r:id="rId13"/>
    <p:sldLayoutId id="2147483724" r:id="rId14"/>
    <p:sldLayoutId id="2147483723" r:id="rId15"/>
    <p:sldLayoutId id="2147483725" r:id="rId16"/>
    <p:sldLayoutId id="2147483673" r:id="rId17"/>
    <p:sldLayoutId id="2147483653" r:id="rId18"/>
    <p:sldLayoutId id="2147483722" r:id="rId19"/>
    <p:sldLayoutId id="2147483693" r:id="rId20"/>
    <p:sldLayoutId id="2147483701" r:id="rId21"/>
    <p:sldLayoutId id="2147483668" r:id="rId22"/>
    <p:sldLayoutId id="2147483707" r:id="rId23"/>
    <p:sldLayoutId id="2147483714" r:id="rId24"/>
    <p:sldLayoutId id="2147483657" r:id="rId25"/>
    <p:sldLayoutId id="2147483679" r:id="rId26"/>
    <p:sldLayoutId id="2147483661" r:id="rId27"/>
    <p:sldLayoutId id="2147483678" r:id="rId28"/>
    <p:sldLayoutId id="2147483663" r:id="rId29"/>
    <p:sldLayoutId id="2147483667" r:id="rId30"/>
    <p:sldLayoutId id="2147483726" r:id="rId31"/>
    <p:sldLayoutId id="2147483688" r:id="rId32"/>
    <p:sldLayoutId id="2147483655" r:id="rId33"/>
    <p:sldLayoutId id="2147483727" r:id="rId34"/>
    <p:sldLayoutId id="2147483740" r:id="rId35"/>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5ACBF0"/>
          </p15:clr>
        </p15:guide>
        <p15:guide id="2" orient="horz" pos="3976" userDrawn="1">
          <p15:clr>
            <a:srgbClr val="5ACBF0"/>
          </p15:clr>
        </p15:guide>
        <p15:guide id="3" pos="240" userDrawn="1">
          <p15:clr>
            <a:srgbClr val="5ACBF0"/>
          </p15:clr>
        </p15:guide>
        <p15:guide id="4" pos="7440" userDrawn="1">
          <p15:clr>
            <a:srgbClr val="5ACBF0"/>
          </p15:clr>
        </p15:guide>
        <p15:guide id="5" orient="horz" pos="4148"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79CADD-4F72-47D6-954A-B5DDB9A042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722DBA-90DF-4070-9A8B-C4E2CC8C2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1E0D5-0C01-4AAC-84A0-996565A2FF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91E415-934B-4749-BA6C-DD7E2B979F9C}" type="datetimeFigureOut">
              <a:rPr lang="en-US" smtClean="0"/>
              <a:t>7/26/2022</a:t>
            </a:fld>
            <a:endParaRPr lang="en-US"/>
          </a:p>
        </p:txBody>
      </p:sp>
      <p:sp>
        <p:nvSpPr>
          <p:cNvPr id="5" name="Footer Placeholder 4">
            <a:extLst>
              <a:ext uri="{FF2B5EF4-FFF2-40B4-BE49-F238E27FC236}">
                <a16:creationId xmlns:a16="http://schemas.microsoft.com/office/drawing/2014/main" id="{84E5ED59-4926-4CF9-AA56-9F63295074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0D8951-0B46-4075-B952-978BE1BF85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5C8129-8AF2-422C-9B8A-04E69BB70915}" type="slidenum">
              <a:rPr lang="en-US" smtClean="0"/>
              <a:t>‹#›</a:t>
            </a:fld>
            <a:endParaRPr lang="en-US"/>
          </a:p>
        </p:txBody>
      </p:sp>
    </p:spTree>
    <p:extLst>
      <p:ext uri="{BB962C8B-B14F-4D97-AF65-F5344CB8AC3E}">
        <p14:creationId xmlns:p14="http://schemas.microsoft.com/office/powerpoint/2010/main" val="34313594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FCBA-102C-4E4C-9B62-539042C3F369}"/>
              </a:ext>
            </a:extLst>
          </p:cNvPr>
          <p:cNvSpPr>
            <a:spLocks noGrp="1"/>
          </p:cNvSpPr>
          <p:nvPr>
            <p:ph type="title"/>
          </p:nvPr>
        </p:nvSpPr>
        <p:spPr>
          <a:xfrm>
            <a:off x="771417" y="1801288"/>
            <a:ext cx="7040753" cy="2221454"/>
          </a:xfrm>
        </p:spPr>
        <p:txBody>
          <a:bodyPr/>
          <a:lstStyle/>
          <a:p>
            <a:r>
              <a:rPr lang="en-US" sz="2800" dirty="0"/>
              <a:t>Test Automation</a:t>
            </a:r>
            <a:br>
              <a:rPr lang="lv-LV" sz="2800" dirty="0"/>
            </a:br>
            <a:r>
              <a:rPr lang="en-US" sz="2800" dirty="0"/>
              <a:t> Engineering Fundamentals:</a:t>
            </a:r>
            <a:br>
              <a:rPr lang="lv-LV" sz="2800" dirty="0"/>
            </a:br>
            <a:r>
              <a:rPr lang="en-US" sz="2800" dirty="0"/>
              <a:t> Java </a:t>
            </a:r>
            <a:br>
              <a:rPr lang="en-US" sz="2800" dirty="0"/>
            </a:br>
            <a:endParaRPr lang="en-US" sz="2800" dirty="0"/>
          </a:p>
        </p:txBody>
      </p:sp>
      <p:sp>
        <p:nvSpPr>
          <p:cNvPr id="5" name="Subtitle 2">
            <a:extLst>
              <a:ext uri="{FF2B5EF4-FFF2-40B4-BE49-F238E27FC236}">
                <a16:creationId xmlns:a16="http://schemas.microsoft.com/office/drawing/2014/main" id="{4C7C3553-2386-434D-848D-F4E0A45DA98F}"/>
              </a:ext>
            </a:extLst>
          </p:cNvPr>
          <p:cNvSpPr txBox="1">
            <a:spLocks/>
          </p:cNvSpPr>
          <p:nvPr/>
        </p:nvSpPr>
        <p:spPr>
          <a:xfrm>
            <a:off x="771417" y="3606719"/>
            <a:ext cx="2875280" cy="1655762"/>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eaLnBrk="0" hangingPunct="0">
              <a:lnSpc>
                <a:spcPct val="90000"/>
              </a:lnSpc>
              <a:spcBef>
                <a:spcPct val="0"/>
              </a:spcBef>
              <a:buClr>
                <a:schemeClr val="tx1"/>
              </a:buClr>
            </a:pPr>
            <a:r>
              <a:rPr lang="en-US"/>
              <a:t>Module 5: </a:t>
            </a:r>
            <a:r>
              <a:rPr lang="en-US" dirty="0"/>
              <a:t>Inheritance</a:t>
            </a:r>
          </a:p>
        </p:txBody>
      </p:sp>
      <p:sp>
        <p:nvSpPr>
          <p:cNvPr id="9" name="Text Box 3">
            <a:extLst>
              <a:ext uri="{FF2B5EF4-FFF2-40B4-BE49-F238E27FC236}">
                <a16:creationId xmlns:a16="http://schemas.microsoft.com/office/drawing/2014/main" id="{34B2CB24-4A11-4D13-9776-8CE4DF62ACE8}"/>
              </a:ext>
            </a:extLst>
          </p:cNvPr>
          <p:cNvSpPr txBox="1">
            <a:spLocks noChangeArrowheads="1"/>
          </p:cNvSpPr>
          <p:nvPr/>
        </p:nvSpPr>
        <p:spPr bwMode="auto">
          <a:xfrm>
            <a:off x="365334" y="4727939"/>
            <a:ext cx="656272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5pPr>
            <a:lvl6pPr marL="2514600" indent="-228600" algn="ctr" defTabSz="449263" fontAlgn="base">
              <a:lnSpc>
                <a:spcPct val="80000"/>
              </a:lnSpc>
              <a:spcBef>
                <a:spcPts val="2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6pPr>
            <a:lvl7pPr marL="2971800" indent="-228600" algn="ctr" defTabSz="449263" fontAlgn="base">
              <a:lnSpc>
                <a:spcPct val="80000"/>
              </a:lnSpc>
              <a:spcBef>
                <a:spcPts val="2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7pPr>
            <a:lvl8pPr marL="3429000" indent="-228600" algn="ctr" defTabSz="449263" fontAlgn="base">
              <a:lnSpc>
                <a:spcPct val="80000"/>
              </a:lnSpc>
              <a:spcBef>
                <a:spcPts val="2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8pPr>
            <a:lvl9pPr marL="3886200" indent="-228600" algn="ctr" defTabSz="449263" fontAlgn="base">
              <a:lnSpc>
                <a:spcPct val="80000"/>
              </a:lnSpc>
              <a:spcBef>
                <a:spcPts val="2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9pPr>
          </a:lstStyle>
          <a:p>
            <a:pPr eaLnBrk="0" hangingPunct="0">
              <a:lnSpc>
                <a:spcPct val="90000"/>
              </a:lnSpc>
              <a:spcBef>
                <a:spcPct val="0"/>
              </a:spcBef>
            </a:pPr>
            <a:r>
              <a:rPr lang="en-US" altLang="en-US" sz="2000" dirty="0">
                <a:solidFill>
                  <a:schemeClr val="tx1"/>
                </a:solidFill>
                <a:latin typeface="+mn-lt"/>
                <a:ea typeface="+mn-ea"/>
                <a:cs typeface="+mn-cs"/>
              </a:rPr>
              <a:t>Instructor Disha Mehta</a:t>
            </a:r>
            <a:endParaRPr lang="en-US" altLang="en-US" sz="2000" b="1" dirty="0">
              <a:solidFill>
                <a:srgbClr val="003300"/>
              </a:solidFill>
            </a:endParaRPr>
          </a:p>
        </p:txBody>
      </p:sp>
    </p:spTree>
    <p:extLst>
      <p:ext uri="{BB962C8B-B14F-4D97-AF65-F5344CB8AC3E}">
        <p14:creationId xmlns:p14="http://schemas.microsoft.com/office/powerpoint/2010/main" val="1009805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67691C6-C456-469E-AAD8-3D57C68F8FF9}"/>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6F293974-19BC-4D4D-899A-CB3691BFE96E}"/>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10</a:t>
            </a:fld>
            <a:endParaRPr lang="en-US" dirty="0"/>
          </a:p>
        </p:txBody>
      </p:sp>
      <p:sp>
        <p:nvSpPr>
          <p:cNvPr id="6" name="Slide Number Placeholder 3">
            <a:extLst>
              <a:ext uri="{FF2B5EF4-FFF2-40B4-BE49-F238E27FC236}">
                <a16:creationId xmlns:a16="http://schemas.microsoft.com/office/drawing/2014/main" id="{8BE1CEEE-AC1D-458C-AAEF-E832AD0AF02E}"/>
              </a:ext>
            </a:extLst>
          </p:cNvPr>
          <p:cNvSpPr txBox="1">
            <a:spLocks noGrp="1"/>
          </p:cNvSpPr>
          <p:nvPr/>
        </p:nvSpPr>
        <p:spPr bwMode="auto">
          <a:xfrm>
            <a:off x="8810616" y="6414969"/>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1AD19D6C-27A2-4364-BF03-23392C9EC644}" type="slidenum">
              <a:rPr lang="en-US"/>
              <a:pPr algn="r" eaLnBrk="0" hangingPunct="0">
                <a:spcBef>
                  <a:spcPct val="0"/>
                </a:spcBef>
                <a:buClrTx/>
              </a:pPr>
              <a:t>10</a:t>
            </a:fld>
            <a:endParaRPr lang="en-US"/>
          </a:p>
        </p:txBody>
      </p:sp>
      <p:sp>
        <p:nvSpPr>
          <p:cNvPr id="7" name="Rectangle 2">
            <a:extLst>
              <a:ext uri="{FF2B5EF4-FFF2-40B4-BE49-F238E27FC236}">
                <a16:creationId xmlns:a16="http://schemas.microsoft.com/office/drawing/2014/main" id="{62CD7338-6F01-4F2E-8D21-220F1C69B540}"/>
              </a:ext>
            </a:extLst>
          </p:cNvPr>
          <p:cNvSpPr txBox="1">
            <a:spLocks noChangeArrowheads="1"/>
          </p:cNvSpPr>
          <p:nvPr/>
        </p:nvSpPr>
        <p:spPr>
          <a:xfrm>
            <a:off x="380999" y="315145"/>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Overloading and Overriding</a:t>
            </a:r>
          </a:p>
        </p:txBody>
      </p:sp>
      <p:graphicFrame>
        <p:nvGraphicFramePr>
          <p:cNvPr id="8" name="Table 7">
            <a:extLst>
              <a:ext uri="{FF2B5EF4-FFF2-40B4-BE49-F238E27FC236}">
                <a16:creationId xmlns:a16="http://schemas.microsoft.com/office/drawing/2014/main" id="{E68FB0E9-89E0-4555-B510-C10B4EA71E02}"/>
              </a:ext>
            </a:extLst>
          </p:cNvPr>
          <p:cNvGraphicFramePr>
            <a:graphicFrameLocks noGrp="1"/>
          </p:cNvGraphicFramePr>
          <p:nvPr>
            <p:extLst>
              <p:ext uri="{D42A27DB-BD31-4B8C-83A1-F6EECF244321}">
                <p14:modId xmlns:p14="http://schemas.microsoft.com/office/powerpoint/2010/main" val="3971996249"/>
              </p:ext>
            </p:extLst>
          </p:nvPr>
        </p:nvGraphicFramePr>
        <p:xfrm>
          <a:off x="380999" y="892126"/>
          <a:ext cx="10602972" cy="4970908"/>
        </p:xfrm>
        <a:graphic>
          <a:graphicData uri="http://schemas.openxmlformats.org/drawingml/2006/table">
            <a:tbl>
              <a:tblPr firstRow="1" bandRow="1">
                <a:tableStyleId>{5C22544A-7EE6-4342-B048-85BDC9FD1C3A}</a:tableStyleId>
              </a:tblPr>
              <a:tblGrid>
                <a:gridCol w="2167213">
                  <a:extLst>
                    <a:ext uri="{9D8B030D-6E8A-4147-A177-3AD203B41FA5}">
                      <a16:colId xmlns:a16="http://schemas.microsoft.com/office/drawing/2014/main" val="20000"/>
                    </a:ext>
                  </a:extLst>
                </a:gridCol>
                <a:gridCol w="4742636">
                  <a:extLst>
                    <a:ext uri="{9D8B030D-6E8A-4147-A177-3AD203B41FA5}">
                      <a16:colId xmlns:a16="http://schemas.microsoft.com/office/drawing/2014/main" val="20001"/>
                    </a:ext>
                  </a:extLst>
                </a:gridCol>
                <a:gridCol w="3693123">
                  <a:extLst>
                    <a:ext uri="{9D8B030D-6E8A-4147-A177-3AD203B41FA5}">
                      <a16:colId xmlns:a16="http://schemas.microsoft.com/office/drawing/2014/main" val="20002"/>
                    </a:ext>
                  </a:extLst>
                </a:gridCol>
              </a:tblGrid>
              <a:tr h="348433">
                <a:tc>
                  <a:txBody>
                    <a:bodyPr/>
                    <a:lstStyle/>
                    <a:p>
                      <a:endParaRPr lang="en-US" sz="1800" dirty="0"/>
                    </a:p>
                  </a:txBody>
                  <a:tcPr/>
                </a:tc>
                <a:tc>
                  <a:txBody>
                    <a:bodyPr/>
                    <a:lstStyle/>
                    <a:p>
                      <a:r>
                        <a:rPr lang="en-US" sz="1800" dirty="0"/>
                        <a:t>Overloading</a:t>
                      </a:r>
                    </a:p>
                  </a:txBody>
                  <a:tcPr/>
                </a:tc>
                <a:tc>
                  <a:txBody>
                    <a:bodyPr/>
                    <a:lstStyle/>
                    <a:p>
                      <a:r>
                        <a:rPr lang="en-US" sz="1800" dirty="0"/>
                        <a:t>Overriding</a:t>
                      </a:r>
                    </a:p>
                  </a:txBody>
                  <a:tcPr/>
                </a:tc>
                <a:extLst>
                  <a:ext uri="{0D108BD9-81ED-4DB2-BD59-A6C34878D82A}">
                    <a16:rowId xmlns:a16="http://schemas.microsoft.com/office/drawing/2014/main" val="10000"/>
                  </a:ext>
                </a:extLst>
              </a:tr>
              <a:tr h="2040904">
                <a:tc>
                  <a:txBody>
                    <a:bodyPr/>
                    <a:lstStyle/>
                    <a:p>
                      <a:pPr>
                        <a:lnSpc>
                          <a:spcPct val="150000"/>
                        </a:lnSpc>
                      </a:pPr>
                      <a:r>
                        <a:rPr lang="en-US" sz="1800" b="1" dirty="0"/>
                        <a:t>Description</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800" dirty="0"/>
                        <a:t>Method Overloading allows a subclass to redefine methods with the same method </a:t>
                      </a:r>
                      <a:r>
                        <a:rPr lang="en-US" sz="1800" i="1" dirty="0"/>
                        <a:t>name </a:t>
                      </a:r>
                      <a:r>
                        <a:rPr lang="en-US" sz="1800" dirty="0"/>
                        <a:t>but either a different number of parameters or different types of parameter in the parameter list.</a:t>
                      </a:r>
                    </a:p>
                  </a:txBody>
                  <a:tcPr/>
                </a:tc>
                <a:tc>
                  <a:txBody>
                    <a:bodyPr/>
                    <a:lstStyle/>
                    <a:p>
                      <a:pPr>
                        <a:lnSpc>
                          <a:spcPct val="150000"/>
                        </a:lnSpc>
                      </a:pPr>
                      <a:r>
                        <a:rPr lang="en-US" sz="1800" dirty="0"/>
                        <a:t>Method Overriding allows a subclass to redefine methods of the same signature from the superclass. </a:t>
                      </a:r>
                    </a:p>
                  </a:txBody>
                  <a:tcPr/>
                </a:tc>
                <a:extLst>
                  <a:ext uri="{0D108BD9-81ED-4DB2-BD59-A6C34878D82A}">
                    <a16:rowId xmlns:a16="http://schemas.microsoft.com/office/drawing/2014/main" val="10001"/>
                  </a:ext>
                </a:extLst>
              </a:tr>
              <a:tr h="2442943">
                <a:tc>
                  <a:txBody>
                    <a:bodyPr/>
                    <a:lstStyle/>
                    <a:p>
                      <a:pPr>
                        <a:lnSpc>
                          <a:spcPct val="150000"/>
                        </a:lnSpc>
                      </a:pPr>
                      <a:r>
                        <a:rPr lang="en-US" sz="1800" b="1" dirty="0"/>
                        <a:t>Requirements</a:t>
                      </a:r>
                    </a:p>
                  </a:txBody>
                  <a:tcPr/>
                </a:tc>
                <a:tc>
                  <a:txBody>
                    <a:bodyPr/>
                    <a:lstStyle/>
                    <a:p>
                      <a:pPr eaLnBrk="1" hangingPunct="1">
                        <a:lnSpc>
                          <a:spcPct val="150000"/>
                        </a:lnSpc>
                      </a:pPr>
                      <a:r>
                        <a:rPr lang="en-US" sz="1800" dirty="0"/>
                        <a:t>An overloading method must have:</a:t>
                      </a:r>
                    </a:p>
                    <a:p>
                      <a:pPr marL="342900" lvl="0" indent="-342900" eaLnBrk="1" hangingPunct="1">
                        <a:lnSpc>
                          <a:spcPct val="150000"/>
                        </a:lnSpc>
                        <a:buFont typeface="Arial" pitchFamily="34" charset="0"/>
                        <a:buChar char="•"/>
                      </a:pPr>
                      <a:r>
                        <a:rPr lang="en-US" sz="1800" dirty="0"/>
                        <a:t>The same name</a:t>
                      </a:r>
                    </a:p>
                    <a:p>
                      <a:pPr marL="342900" lvl="0" indent="-342900" eaLnBrk="1" hangingPunct="1">
                        <a:lnSpc>
                          <a:spcPct val="150000"/>
                        </a:lnSpc>
                        <a:buFont typeface="Arial" pitchFamily="34" charset="0"/>
                        <a:buChar char="•"/>
                      </a:pPr>
                      <a:r>
                        <a:rPr lang="en-US" sz="1800" dirty="0"/>
                        <a:t>Different number of parameters or types</a:t>
                      </a:r>
                    </a:p>
                    <a:p>
                      <a:pPr marL="342900" lvl="0" indent="-342900" eaLnBrk="1" hangingPunct="1">
                        <a:lnSpc>
                          <a:spcPct val="150000"/>
                        </a:lnSpc>
                        <a:buFont typeface="Arial" pitchFamily="34" charset="0"/>
                        <a:buChar char="•"/>
                      </a:pPr>
                      <a:r>
                        <a:rPr lang="en-US" sz="1800" dirty="0"/>
                        <a:t>The same or different return type</a:t>
                      </a:r>
                    </a:p>
                    <a:p>
                      <a:pPr>
                        <a:lnSpc>
                          <a:spcPct val="150000"/>
                        </a:lnSpc>
                      </a:pPr>
                      <a:endParaRPr lang="en-US" sz="1800" dirty="0"/>
                    </a:p>
                  </a:txBody>
                  <a:tcPr/>
                </a:tc>
                <a:tc>
                  <a:txBody>
                    <a:bodyPr/>
                    <a:lstStyle/>
                    <a:p>
                      <a:pPr eaLnBrk="1" hangingPunct="1">
                        <a:lnSpc>
                          <a:spcPct val="150000"/>
                        </a:lnSpc>
                      </a:pPr>
                      <a:r>
                        <a:rPr lang="en-US" sz="1800" dirty="0"/>
                        <a:t>An overridden method must have:</a:t>
                      </a:r>
                    </a:p>
                    <a:p>
                      <a:pPr marL="342900" lvl="0" indent="-342900" eaLnBrk="1" hangingPunct="1">
                        <a:lnSpc>
                          <a:spcPct val="150000"/>
                        </a:lnSpc>
                        <a:buFont typeface="Arial" pitchFamily="34" charset="0"/>
                        <a:buChar char="•"/>
                      </a:pPr>
                      <a:r>
                        <a:rPr lang="en-US" sz="1800" dirty="0"/>
                        <a:t>The same name</a:t>
                      </a:r>
                    </a:p>
                    <a:p>
                      <a:pPr marL="342900" lvl="0" indent="-342900" eaLnBrk="1" hangingPunct="1">
                        <a:lnSpc>
                          <a:spcPct val="150000"/>
                        </a:lnSpc>
                        <a:buFont typeface="Arial" pitchFamily="34" charset="0"/>
                        <a:buChar char="•"/>
                      </a:pPr>
                      <a:r>
                        <a:rPr lang="en-US" sz="1800" dirty="0"/>
                        <a:t>The same number of parameters and types</a:t>
                      </a:r>
                    </a:p>
                    <a:p>
                      <a:pPr marL="342900" lvl="0" indent="-342900" eaLnBrk="1" hangingPunct="1">
                        <a:lnSpc>
                          <a:spcPct val="150000"/>
                        </a:lnSpc>
                        <a:buFont typeface="Arial" pitchFamily="34" charset="0"/>
                        <a:buChar char="•"/>
                      </a:pPr>
                      <a:r>
                        <a:rPr lang="en-US" sz="1800" dirty="0"/>
                        <a:t>The same return type</a:t>
                      </a:r>
                    </a:p>
                  </a:txBody>
                  <a:tcPr/>
                </a:tc>
                <a:extLst>
                  <a:ext uri="{0D108BD9-81ED-4DB2-BD59-A6C34878D82A}">
                    <a16:rowId xmlns:a16="http://schemas.microsoft.com/office/drawing/2014/main" val="10002"/>
                  </a:ext>
                </a:extLst>
              </a:tr>
            </a:tbl>
          </a:graphicData>
        </a:graphic>
      </p:graphicFrame>
      <p:sp>
        <p:nvSpPr>
          <p:cNvPr id="9" name="Content Placeholder 9">
            <a:extLst>
              <a:ext uri="{FF2B5EF4-FFF2-40B4-BE49-F238E27FC236}">
                <a16:creationId xmlns:a16="http://schemas.microsoft.com/office/drawing/2014/main" id="{273722EA-6F5B-4CA5-A67D-033282BF346B}"/>
              </a:ext>
            </a:extLst>
          </p:cNvPr>
          <p:cNvSpPr txBox="1">
            <a:spLocks/>
          </p:cNvSpPr>
          <p:nvPr/>
        </p:nvSpPr>
        <p:spPr bwMode="gray">
          <a:xfrm>
            <a:off x="2153444" y="6017210"/>
            <a:ext cx="7885112" cy="514350"/>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buClr>
                <a:srgbClr val="000000"/>
              </a:buClr>
              <a:defRPr/>
            </a:pPr>
            <a:r>
              <a:rPr lang="en-US" sz="1600" kern="0" dirty="0">
                <a:solidFill>
                  <a:srgbClr val="000000"/>
                </a:solidFill>
                <a:latin typeface="Arial"/>
              </a:rPr>
              <a:t>Refer to the samples Person_P.java, Student_P.java and PolymorphismSample.java inside package sef.module5.sample.</a:t>
            </a:r>
          </a:p>
        </p:txBody>
      </p:sp>
      <p:sp>
        <p:nvSpPr>
          <p:cNvPr id="10" name="Rounded Rectangle 6">
            <a:extLst>
              <a:ext uri="{FF2B5EF4-FFF2-40B4-BE49-F238E27FC236}">
                <a16:creationId xmlns:a16="http://schemas.microsoft.com/office/drawing/2014/main" id="{45212889-D7F6-4D8E-B28D-DAB82D8A74C8}"/>
              </a:ext>
            </a:extLst>
          </p:cNvPr>
          <p:cNvSpPr/>
          <p:nvPr/>
        </p:nvSpPr>
        <p:spPr bwMode="auto">
          <a:xfrm>
            <a:off x="1761557" y="6096991"/>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236393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275AFD-8833-4A85-BF9A-B657E895B1C1}"/>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759A1669-35F6-4F75-B37B-BEE4297563D3}"/>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11</a:t>
            </a:fld>
            <a:endParaRPr lang="en-US" dirty="0"/>
          </a:p>
        </p:txBody>
      </p:sp>
      <p:sp>
        <p:nvSpPr>
          <p:cNvPr id="6" name="Slide Number Placeholder 3">
            <a:extLst>
              <a:ext uri="{FF2B5EF4-FFF2-40B4-BE49-F238E27FC236}">
                <a16:creationId xmlns:a16="http://schemas.microsoft.com/office/drawing/2014/main" id="{1EE51DF1-957B-4A50-917A-C978A44DD0FA}"/>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E4B93D8A-7C8D-4AF4-8E60-A037C0565251}" type="slidenum">
              <a:rPr lang="en-US"/>
              <a:pPr algn="r" eaLnBrk="0" hangingPunct="0">
                <a:spcBef>
                  <a:spcPct val="0"/>
                </a:spcBef>
                <a:buClrTx/>
              </a:pPr>
              <a:t>11</a:t>
            </a:fld>
            <a:endParaRPr lang="en-US"/>
          </a:p>
        </p:txBody>
      </p:sp>
      <p:sp>
        <p:nvSpPr>
          <p:cNvPr id="7" name="Rectangle 2">
            <a:extLst>
              <a:ext uri="{FF2B5EF4-FFF2-40B4-BE49-F238E27FC236}">
                <a16:creationId xmlns:a16="http://schemas.microsoft.com/office/drawing/2014/main" id="{DAC1DAE8-AB26-4FEE-8FF9-2DE8C79B4057}"/>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Overloading and Overriding (cont.)</a:t>
            </a:r>
          </a:p>
        </p:txBody>
      </p:sp>
      <p:graphicFrame>
        <p:nvGraphicFramePr>
          <p:cNvPr id="8" name="Table 7">
            <a:extLst>
              <a:ext uri="{FF2B5EF4-FFF2-40B4-BE49-F238E27FC236}">
                <a16:creationId xmlns:a16="http://schemas.microsoft.com/office/drawing/2014/main" id="{75BC3F4D-DBCC-463B-8E5D-65F222E8E6CE}"/>
              </a:ext>
            </a:extLst>
          </p:cNvPr>
          <p:cNvGraphicFramePr>
            <a:graphicFrameLocks noGrp="1"/>
          </p:cNvGraphicFramePr>
          <p:nvPr>
            <p:extLst>
              <p:ext uri="{D42A27DB-BD31-4B8C-83A1-F6EECF244321}">
                <p14:modId xmlns:p14="http://schemas.microsoft.com/office/powerpoint/2010/main" val="4138297713"/>
              </p:ext>
            </p:extLst>
          </p:nvPr>
        </p:nvGraphicFramePr>
        <p:xfrm>
          <a:off x="409584" y="1341440"/>
          <a:ext cx="11372832" cy="4558602"/>
        </p:xfrm>
        <a:graphic>
          <a:graphicData uri="http://schemas.openxmlformats.org/drawingml/2006/table">
            <a:tbl>
              <a:tblPr firstRow="1" bandRow="1">
                <a:tableStyleId>{5C22544A-7EE6-4342-B048-85BDC9FD1C3A}</a:tableStyleId>
              </a:tblPr>
              <a:tblGrid>
                <a:gridCol w="2324570">
                  <a:extLst>
                    <a:ext uri="{9D8B030D-6E8A-4147-A177-3AD203B41FA5}">
                      <a16:colId xmlns:a16="http://schemas.microsoft.com/office/drawing/2014/main" val="20000"/>
                    </a:ext>
                  </a:extLst>
                </a:gridCol>
                <a:gridCol w="5086989">
                  <a:extLst>
                    <a:ext uri="{9D8B030D-6E8A-4147-A177-3AD203B41FA5}">
                      <a16:colId xmlns:a16="http://schemas.microsoft.com/office/drawing/2014/main" val="20001"/>
                    </a:ext>
                  </a:extLst>
                </a:gridCol>
                <a:gridCol w="3961273">
                  <a:extLst>
                    <a:ext uri="{9D8B030D-6E8A-4147-A177-3AD203B41FA5}">
                      <a16:colId xmlns:a16="http://schemas.microsoft.com/office/drawing/2014/main" val="20002"/>
                    </a:ext>
                  </a:extLst>
                </a:gridCol>
              </a:tblGrid>
              <a:tr h="256543">
                <a:tc>
                  <a:txBody>
                    <a:bodyPr/>
                    <a:lstStyle/>
                    <a:p>
                      <a:endParaRPr lang="en-US" sz="1800" dirty="0"/>
                    </a:p>
                  </a:txBody>
                  <a:tcPr/>
                </a:tc>
                <a:tc>
                  <a:txBody>
                    <a:bodyPr/>
                    <a:lstStyle/>
                    <a:p>
                      <a:r>
                        <a:rPr lang="en-US" sz="1800" dirty="0"/>
                        <a:t>Overloading</a:t>
                      </a:r>
                    </a:p>
                  </a:txBody>
                  <a:tcPr/>
                </a:tc>
                <a:tc>
                  <a:txBody>
                    <a:bodyPr/>
                    <a:lstStyle/>
                    <a:p>
                      <a:r>
                        <a:rPr lang="en-US" sz="1800" dirty="0"/>
                        <a:t>Overriding</a:t>
                      </a:r>
                    </a:p>
                  </a:txBody>
                  <a:tcPr/>
                </a:tc>
                <a:extLst>
                  <a:ext uri="{0D108BD9-81ED-4DB2-BD59-A6C34878D82A}">
                    <a16:rowId xmlns:a16="http://schemas.microsoft.com/office/drawing/2014/main" val="10000"/>
                  </a:ext>
                </a:extLst>
              </a:tr>
              <a:tr h="1471514">
                <a:tc>
                  <a:txBody>
                    <a:bodyPr/>
                    <a:lstStyle/>
                    <a:p>
                      <a:pPr>
                        <a:lnSpc>
                          <a:spcPct val="150000"/>
                        </a:lnSpc>
                      </a:pPr>
                      <a:r>
                        <a:rPr lang="en-US" sz="1800" b="1" dirty="0"/>
                        <a:t>Binding Type</a:t>
                      </a:r>
                    </a:p>
                  </a:txBody>
                  <a:tcPr/>
                </a:tc>
                <a:tc>
                  <a:txBody>
                    <a:bodyPr/>
                    <a:lstStyle/>
                    <a:p>
                      <a:pPr>
                        <a:lnSpc>
                          <a:spcPct val="150000"/>
                        </a:lnSpc>
                      </a:pPr>
                      <a:r>
                        <a:rPr lang="en-US" sz="1800" dirty="0"/>
                        <a:t>Which overloading method to call is based on parameters type and number and decided at the compile time. This is called</a:t>
                      </a:r>
                      <a:r>
                        <a:rPr lang="en-US" sz="1800" baseline="0" dirty="0"/>
                        <a:t> as Static Binding</a:t>
                      </a:r>
                      <a:endParaRPr lang="en-US" sz="1800" dirty="0"/>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800" dirty="0"/>
                        <a:t>Which overridden method to call is based on the actual </a:t>
                      </a:r>
                      <a:r>
                        <a:rPr lang="en-US" sz="1800" i="1" dirty="0"/>
                        <a:t>object type</a:t>
                      </a:r>
                      <a:r>
                        <a:rPr lang="en-US" sz="1800" dirty="0"/>
                        <a:t> and decided </a:t>
                      </a:r>
                      <a:r>
                        <a:rPr lang="en-US" sz="1800" i="0" dirty="0"/>
                        <a:t>at runtime. This is called as dynamic Binding.</a:t>
                      </a:r>
                      <a:endParaRPr lang="en-US" sz="1800" dirty="0"/>
                    </a:p>
                  </a:txBody>
                  <a:tcPr/>
                </a:tc>
                <a:extLst>
                  <a:ext uri="{0D108BD9-81ED-4DB2-BD59-A6C34878D82A}">
                    <a16:rowId xmlns:a16="http://schemas.microsoft.com/office/drawing/2014/main" val="10001"/>
                  </a:ext>
                </a:extLst>
              </a:tr>
              <a:tr h="2337391">
                <a:tc>
                  <a:txBody>
                    <a:bodyPr/>
                    <a:lstStyle/>
                    <a:p>
                      <a:pPr>
                        <a:lnSpc>
                          <a:spcPct val="150000"/>
                        </a:lnSpc>
                      </a:pPr>
                      <a:r>
                        <a:rPr lang="en-US" sz="1800" b="1" dirty="0"/>
                        <a:t>Sample</a:t>
                      </a:r>
                    </a:p>
                  </a:txBody>
                  <a:tcPr/>
                </a:tc>
                <a:tc>
                  <a:txBody>
                    <a:bodyPr/>
                    <a:lstStyle/>
                    <a:p>
                      <a:pPr>
                        <a:lnSpc>
                          <a:spcPct val="150000"/>
                        </a:lnSpc>
                      </a:pPr>
                      <a:r>
                        <a:rPr lang="en-US" sz="1800" b="0" dirty="0"/>
                        <a:t>Refer to the samples Person_P.java, Student_P.java and PolymorphismSample.java inside package </a:t>
                      </a:r>
                      <a:r>
                        <a:rPr lang="en-US" sz="1800" b="0" i="1" dirty="0"/>
                        <a:t>sef.module6.sample.</a:t>
                      </a:r>
                    </a:p>
                    <a:p>
                      <a:pPr>
                        <a:lnSpc>
                          <a:spcPct val="150000"/>
                        </a:lnSpc>
                      </a:pPr>
                      <a:r>
                        <a:rPr lang="en-US" sz="1800" b="0" i="1" dirty="0"/>
                        <a:t>Explain to the participants how method </a:t>
                      </a:r>
                      <a:r>
                        <a:rPr lang="en-US" sz="1800" b="1" i="1" dirty="0"/>
                        <a:t>address</a:t>
                      </a:r>
                      <a:r>
                        <a:rPr lang="en-US" sz="1800" b="0" i="1" dirty="0"/>
                        <a:t>() is overloaded.</a:t>
                      </a:r>
                      <a:endParaRPr lang="en-US" sz="1800" b="0" dirty="0"/>
                    </a:p>
                  </a:txBody>
                  <a:tcPr/>
                </a:tc>
                <a:tc>
                  <a:txBody>
                    <a:bodyPr/>
                    <a:lstStyle/>
                    <a:p>
                      <a:pPr>
                        <a:lnSpc>
                          <a:spcPct val="150000"/>
                        </a:lnSpc>
                      </a:pPr>
                      <a:r>
                        <a:rPr lang="en-US" sz="1800" b="0" dirty="0"/>
                        <a:t>Refer to the samples Person_P.java, Student_P.java and PolymorphismSample.java inside package </a:t>
                      </a:r>
                      <a:r>
                        <a:rPr lang="en-US" sz="1800" b="0" i="1" dirty="0"/>
                        <a:t>sef.module6.sample.</a:t>
                      </a:r>
                    </a:p>
                    <a:p>
                      <a:pPr>
                        <a:lnSpc>
                          <a:spcPct val="150000"/>
                        </a:lnSpc>
                      </a:pPr>
                      <a:r>
                        <a:rPr lang="en-US" sz="1800" b="0" i="1" dirty="0"/>
                        <a:t>Explain to the participants how method </a:t>
                      </a:r>
                      <a:r>
                        <a:rPr lang="en-US" sz="1800" b="1" i="1" dirty="0"/>
                        <a:t>announce</a:t>
                      </a:r>
                      <a:r>
                        <a:rPr lang="en-US" sz="1800" b="0" i="1" dirty="0"/>
                        <a:t>() is overridden.</a:t>
                      </a:r>
                      <a:endParaRPr lang="en-US" sz="1800" b="0" dirty="0"/>
                    </a:p>
                  </a:txBody>
                  <a:tcPr/>
                </a:tc>
                <a:extLst>
                  <a:ext uri="{0D108BD9-81ED-4DB2-BD59-A6C34878D82A}">
                    <a16:rowId xmlns:a16="http://schemas.microsoft.com/office/drawing/2014/main" val="10002"/>
                  </a:ext>
                </a:extLst>
              </a:tr>
            </a:tbl>
          </a:graphicData>
        </a:graphic>
      </p:graphicFrame>
      <p:sp>
        <p:nvSpPr>
          <p:cNvPr id="9" name="Content Placeholder 9">
            <a:extLst>
              <a:ext uri="{FF2B5EF4-FFF2-40B4-BE49-F238E27FC236}">
                <a16:creationId xmlns:a16="http://schemas.microsoft.com/office/drawing/2014/main" id="{75894787-81F7-4615-B086-9FF0BB4A6263}"/>
              </a:ext>
            </a:extLst>
          </p:cNvPr>
          <p:cNvSpPr txBox="1">
            <a:spLocks/>
          </p:cNvSpPr>
          <p:nvPr/>
        </p:nvSpPr>
        <p:spPr bwMode="gray">
          <a:xfrm>
            <a:off x="2320926" y="5986463"/>
            <a:ext cx="7885113" cy="514350"/>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buClr>
                <a:srgbClr val="000000"/>
              </a:buClr>
              <a:defRPr/>
            </a:pPr>
            <a:r>
              <a:rPr lang="en-US" sz="1600" kern="0" dirty="0">
                <a:solidFill>
                  <a:srgbClr val="000000"/>
                </a:solidFill>
                <a:latin typeface="Arial"/>
              </a:rPr>
              <a:t>Refer to the samples Person_P.java, Student_P.java and PolymorphismSample.java inside package sef.module5.sample.</a:t>
            </a:r>
          </a:p>
        </p:txBody>
      </p:sp>
      <p:sp>
        <p:nvSpPr>
          <p:cNvPr id="10" name="Rounded Rectangle 6">
            <a:extLst>
              <a:ext uri="{FF2B5EF4-FFF2-40B4-BE49-F238E27FC236}">
                <a16:creationId xmlns:a16="http://schemas.microsoft.com/office/drawing/2014/main" id="{82D37307-F2BD-4B43-A2FE-0B0EF4F13E1D}"/>
              </a:ext>
            </a:extLst>
          </p:cNvPr>
          <p:cNvSpPr/>
          <p:nvPr/>
        </p:nvSpPr>
        <p:spPr bwMode="auto">
          <a:xfrm>
            <a:off x="1881158" y="6053938"/>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227032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407E1F5-2670-4568-B3CC-76591DF11241}"/>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A741D733-0DF0-4F62-9208-C027E6905745}"/>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12</a:t>
            </a:fld>
            <a:endParaRPr lang="en-US" dirty="0"/>
          </a:p>
        </p:txBody>
      </p:sp>
      <p:sp>
        <p:nvSpPr>
          <p:cNvPr id="6" name="Slide Number Placeholder 3">
            <a:extLst>
              <a:ext uri="{FF2B5EF4-FFF2-40B4-BE49-F238E27FC236}">
                <a16:creationId xmlns:a16="http://schemas.microsoft.com/office/drawing/2014/main" id="{6916920F-1936-447F-8B1D-75C8B4801E53}"/>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722CE8A2-D360-4CF9-A37C-6DD94348A47F}" type="slidenum">
              <a:rPr lang="en-US"/>
              <a:pPr algn="r" eaLnBrk="0" hangingPunct="0">
                <a:spcBef>
                  <a:spcPct val="0"/>
                </a:spcBef>
                <a:buClrTx/>
              </a:pPr>
              <a:t>12</a:t>
            </a:fld>
            <a:endParaRPr lang="en-US"/>
          </a:p>
        </p:txBody>
      </p:sp>
      <p:sp>
        <p:nvSpPr>
          <p:cNvPr id="7" name="Rectangle 2">
            <a:extLst>
              <a:ext uri="{FF2B5EF4-FFF2-40B4-BE49-F238E27FC236}">
                <a16:creationId xmlns:a16="http://schemas.microsoft.com/office/drawing/2014/main" id="{DFC22066-D451-4845-AB1B-206D7A69719D}"/>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Polymorphism</a:t>
            </a:r>
          </a:p>
        </p:txBody>
      </p:sp>
      <p:sp>
        <p:nvSpPr>
          <p:cNvPr id="8" name="Rectangle 3">
            <a:extLst>
              <a:ext uri="{FF2B5EF4-FFF2-40B4-BE49-F238E27FC236}">
                <a16:creationId xmlns:a16="http://schemas.microsoft.com/office/drawing/2014/main" id="{34120674-ABC9-45E9-9BC0-F3A0454052E5}"/>
              </a:ext>
            </a:extLst>
          </p:cNvPr>
          <p:cNvSpPr txBox="1">
            <a:spLocks noChangeArrowheads="1"/>
          </p:cNvSpPr>
          <p:nvPr/>
        </p:nvSpPr>
        <p:spPr>
          <a:xfrm>
            <a:off x="409584" y="1219200"/>
            <a:ext cx="9725016" cy="5257800"/>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81000" indent="-381000">
              <a:buFont typeface="Arial" panose="020B0604020202020204" pitchFamily="34" charset="0"/>
              <a:buChar char="•"/>
            </a:pPr>
            <a:r>
              <a:rPr lang="en-US" sz="2400" dirty="0">
                <a:latin typeface="Arial" panose="020B0604020202020204" pitchFamily="34" charset="0"/>
                <a:cs typeface="Arial" panose="020B0604020202020204" pitchFamily="34" charset="0"/>
              </a:rPr>
              <a:t>Polymorphism is one of the basic principles of Object-Oriented Programming</a:t>
            </a:r>
          </a:p>
          <a:p>
            <a:pPr marL="381000" indent="-381000">
              <a:buFont typeface="Arial" panose="020B0604020202020204" pitchFamily="34" charset="0"/>
              <a:buChar char="•"/>
            </a:pPr>
            <a:r>
              <a:rPr lang="en-US" sz="2400" dirty="0">
                <a:latin typeface="Arial" panose="020B0604020202020204" pitchFamily="34" charset="0"/>
                <a:cs typeface="Arial" panose="020B0604020202020204" pitchFamily="34" charset="0"/>
              </a:rPr>
              <a:t>Polymorphism means ‘many forms’</a:t>
            </a:r>
          </a:p>
          <a:p>
            <a:pPr marL="381000" indent="-381000">
              <a:buFont typeface="Arial" panose="020B0604020202020204" pitchFamily="34" charset="0"/>
              <a:buChar char="•"/>
            </a:pPr>
            <a:r>
              <a:rPr lang="en-US" sz="2400" dirty="0">
                <a:latin typeface="Arial" panose="020B0604020202020204" pitchFamily="34" charset="0"/>
                <a:cs typeface="Arial" panose="020B0604020202020204" pitchFamily="34" charset="0"/>
              </a:rPr>
              <a:t>It refers to the ability of a reference variable to change behavior according to what object instance it is holding</a:t>
            </a:r>
          </a:p>
        </p:txBody>
      </p:sp>
      <p:graphicFrame>
        <p:nvGraphicFramePr>
          <p:cNvPr id="9" name="Diagram 8">
            <a:extLst>
              <a:ext uri="{FF2B5EF4-FFF2-40B4-BE49-F238E27FC236}">
                <a16:creationId xmlns:a16="http://schemas.microsoft.com/office/drawing/2014/main" id="{4CA8FB1A-A768-4987-8B36-313E731D8F96}"/>
              </a:ext>
            </a:extLst>
          </p:cNvPr>
          <p:cNvGraphicFramePr/>
          <p:nvPr>
            <p:extLst>
              <p:ext uri="{D42A27DB-BD31-4B8C-83A1-F6EECF244321}">
                <p14:modId xmlns:p14="http://schemas.microsoft.com/office/powerpoint/2010/main" val="4135847634"/>
              </p:ext>
            </p:extLst>
          </p:nvPr>
        </p:nvGraphicFramePr>
        <p:xfrm>
          <a:off x="4885531" y="254793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5407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B772969-9EA3-4CB6-905D-CEFBD3B36FC6}"/>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EBF57B64-226D-4461-A21D-002D06EC4AFC}"/>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13</a:t>
            </a:fld>
            <a:endParaRPr lang="en-US" dirty="0"/>
          </a:p>
        </p:txBody>
      </p:sp>
      <p:sp>
        <p:nvSpPr>
          <p:cNvPr id="6" name="Slide Number Placeholder 3">
            <a:extLst>
              <a:ext uri="{FF2B5EF4-FFF2-40B4-BE49-F238E27FC236}">
                <a16:creationId xmlns:a16="http://schemas.microsoft.com/office/drawing/2014/main" id="{85B6C4F8-ED02-495B-A618-2F58B893129A}"/>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19090A18-3D1D-4A4A-AEA7-D0452548D19D}" type="slidenum">
              <a:rPr lang="en-US"/>
              <a:pPr algn="r" eaLnBrk="0" hangingPunct="0">
                <a:spcBef>
                  <a:spcPct val="0"/>
                </a:spcBef>
                <a:buClrTx/>
              </a:pPr>
              <a:t>13</a:t>
            </a:fld>
            <a:endParaRPr lang="en-US"/>
          </a:p>
        </p:txBody>
      </p:sp>
      <p:sp>
        <p:nvSpPr>
          <p:cNvPr id="7" name="Rectangle 2">
            <a:extLst>
              <a:ext uri="{FF2B5EF4-FFF2-40B4-BE49-F238E27FC236}">
                <a16:creationId xmlns:a16="http://schemas.microsoft.com/office/drawing/2014/main" id="{9EDE4441-9B50-4244-AC9A-4ACB37A54EE5}"/>
              </a:ext>
            </a:extLst>
          </p:cNvPr>
          <p:cNvSpPr txBox="1">
            <a:spLocks noChangeArrowheads="1"/>
          </p:cNvSpPr>
          <p:nvPr/>
        </p:nvSpPr>
        <p:spPr>
          <a:xfrm>
            <a:off x="409584" y="377177"/>
            <a:ext cx="7608216" cy="996280"/>
          </a:xfrm>
          <a:prstGeom prst="rect">
            <a:avLst/>
          </a:prstGeom>
        </p:spPr>
        <p:txBody>
          <a:bodyPr vert="horz" lIns="0" tIns="0" rIns="0" bIns="0" rtlCol="0" anchor="t">
            <a:normAutofit fontScale="97500"/>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Polymorphism – Static Binding and Dynamic Binding</a:t>
            </a:r>
          </a:p>
        </p:txBody>
      </p:sp>
      <p:graphicFrame>
        <p:nvGraphicFramePr>
          <p:cNvPr id="8" name="Table 7">
            <a:extLst>
              <a:ext uri="{FF2B5EF4-FFF2-40B4-BE49-F238E27FC236}">
                <a16:creationId xmlns:a16="http://schemas.microsoft.com/office/drawing/2014/main" id="{74A6BE9A-AEA5-480B-B72A-FDC837CBB5D3}"/>
              </a:ext>
            </a:extLst>
          </p:cNvPr>
          <p:cNvGraphicFramePr>
            <a:graphicFrameLocks noGrp="1"/>
          </p:cNvGraphicFramePr>
          <p:nvPr>
            <p:extLst>
              <p:ext uri="{D42A27DB-BD31-4B8C-83A1-F6EECF244321}">
                <p14:modId xmlns:p14="http://schemas.microsoft.com/office/powerpoint/2010/main" val="20640822"/>
              </p:ext>
            </p:extLst>
          </p:nvPr>
        </p:nvGraphicFramePr>
        <p:xfrm>
          <a:off x="1981201" y="1484313"/>
          <a:ext cx="7931223" cy="3322320"/>
        </p:xfrm>
        <a:graphic>
          <a:graphicData uri="http://schemas.openxmlformats.org/drawingml/2006/table">
            <a:tbl>
              <a:tblPr firstRow="1" bandRow="1">
                <a:tableStyleId>{5C22544A-7EE6-4342-B048-85BDC9FD1C3A}</a:tableStyleId>
              </a:tblPr>
              <a:tblGrid>
                <a:gridCol w="2643741">
                  <a:extLst>
                    <a:ext uri="{9D8B030D-6E8A-4147-A177-3AD203B41FA5}">
                      <a16:colId xmlns:a16="http://schemas.microsoft.com/office/drawing/2014/main" val="20000"/>
                    </a:ext>
                  </a:extLst>
                </a:gridCol>
                <a:gridCol w="2643741">
                  <a:extLst>
                    <a:ext uri="{9D8B030D-6E8A-4147-A177-3AD203B41FA5}">
                      <a16:colId xmlns:a16="http://schemas.microsoft.com/office/drawing/2014/main" val="20001"/>
                    </a:ext>
                  </a:extLst>
                </a:gridCol>
                <a:gridCol w="2643741">
                  <a:extLst>
                    <a:ext uri="{9D8B030D-6E8A-4147-A177-3AD203B41FA5}">
                      <a16:colId xmlns:a16="http://schemas.microsoft.com/office/drawing/2014/main" val="20002"/>
                    </a:ext>
                  </a:extLst>
                </a:gridCol>
              </a:tblGrid>
              <a:tr h="370840">
                <a:tc>
                  <a:txBody>
                    <a:bodyPr/>
                    <a:lstStyle/>
                    <a:p>
                      <a:endParaRPr lang="en-US" sz="2000" dirty="0"/>
                    </a:p>
                  </a:txBody>
                  <a:tcPr/>
                </a:tc>
                <a:tc>
                  <a:txBody>
                    <a:bodyPr/>
                    <a:lstStyle/>
                    <a:p>
                      <a:r>
                        <a:rPr lang="en-US" sz="2000" dirty="0"/>
                        <a:t>Static Binding</a:t>
                      </a:r>
                    </a:p>
                  </a:txBody>
                  <a:tcPr/>
                </a:tc>
                <a:tc>
                  <a:txBody>
                    <a:bodyPr/>
                    <a:lstStyle/>
                    <a:p>
                      <a:r>
                        <a:rPr lang="en-US" sz="2000" dirty="0"/>
                        <a:t>Dynamic</a:t>
                      </a:r>
                      <a:r>
                        <a:rPr lang="en-US" sz="2000" baseline="0" dirty="0"/>
                        <a:t> Binding</a:t>
                      </a:r>
                      <a:endParaRPr lang="en-US" sz="2000" dirty="0"/>
                    </a:p>
                  </a:txBody>
                  <a:tcPr/>
                </a:tc>
                <a:extLst>
                  <a:ext uri="{0D108BD9-81ED-4DB2-BD59-A6C34878D82A}">
                    <a16:rowId xmlns:a16="http://schemas.microsoft.com/office/drawing/2014/main" val="10000"/>
                  </a:ext>
                </a:extLst>
              </a:tr>
              <a:tr h="370840">
                <a:tc>
                  <a:txBody>
                    <a:bodyPr/>
                    <a:lstStyle/>
                    <a:p>
                      <a:r>
                        <a:rPr lang="en-US" sz="2000" dirty="0"/>
                        <a:t>Definition</a:t>
                      </a:r>
                    </a:p>
                  </a:txBody>
                  <a:tcPr/>
                </a:tc>
                <a:tc>
                  <a:txBody>
                    <a:bodyPr/>
                    <a:lstStyle/>
                    <a:p>
                      <a:r>
                        <a:rPr lang="en-US" sz="2000" dirty="0"/>
                        <a:t>Ability to call specific behavior (method) at the compile time based on method signature</a:t>
                      </a:r>
                    </a:p>
                  </a:txBody>
                  <a:tcPr/>
                </a:tc>
                <a:tc>
                  <a:txBody>
                    <a:bodyPr/>
                    <a:lstStyle/>
                    <a:p>
                      <a:r>
                        <a:rPr lang="en-US" sz="2000" dirty="0"/>
                        <a:t>Ability to define/defer behavior specific to subclasses at run time.</a:t>
                      </a:r>
                    </a:p>
                  </a:txBody>
                  <a:tcPr/>
                </a:tc>
                <a:extLst>
                  <a:ext uri="{0D108BD9-81ED-4DB2-BD59-A6C34878D82A}">
                    <a16:rowId xmlns:a16="http://schemas.microsoft.com/office/drawing/2014/main" val="10001"/>
                  </a:ext>
                </a:extLst>
              </a:tr>
              <a:tr h="370840">
                <a:tc>
                  <a:txBody>
                    <a:bodyPr/>
                    <a:lstStyle/>
                    <a:p>
                      <a:r>
                        <a:rPr lang="en-US" sz="2000" dirty="0"/>
                        <a:t>How to Achieve</a:t>
                      </a:r>
                    </a:p>
                  </a:txBody>
                  <a:tcPr/>
                </a:tc>
                <a:tc>
                  <a:txBody>
                    <a:bodyPr/>
                    <a:lstStyle/>
                    <a:p>
                      <a:r>
                        <a:rPr lang="en-US" sz="2000" dirty="0"/>
                        <a:t>Can be achieved through Method Overloading </a:t>
                      </a:r>
                    </a:p>
                  </a:txBody>
                  <a:tcPr/>
                </a:tc>
                <a:tc>
                  <a:txBody>
                    <a:bodyPr/>
                    <a:lstStyle/>
                    <a:p>
                      <a:r>
                        <a:rPr lang="en-US" sz="2000" dirty="0"/>
                        <a:t>Can be achieved through Method Overriding </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573864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53EF0B3-B93F-4A2E-B3AD-B1A6C434F7A3}"/>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0256E1DA-F04E-4C3D-9115-952A29F27E3E}"/>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14</a:t>
            </a:fld>
            <a:endParaRPr lang="en-US" dirty="0"/>
          </a:p>
        </p:txBody>
      </p:sp>
      <p:sp>
        <p:nvSpPr>
          <p:cNvPr id="6" name="Rectangle 5">
            <a:extLst>
              <a:ext uri="{FF2B5EF4-FFF2-40B4-BE49-F238E27FC236}">
                <a16:creationId xmlns:a16="http://schemas.microsoft.com/office/drawing/2014/main" id="{9158CC29-4252-4559-8D54-55C63039C0A7}"/>
              </a:ext>
            </a:extLst>
          </p:cNvPr>
          <p:cNvSpPr>
            <a:spLocks noChangeArrowheads="1"/>
          </p:cNvSpPr>
          <p:nvPr/>
        </p:nvSpPr>
        <p:spPr bwMode="auto">
          <a:xfrm>
            <a:off x="1223963" y="4433945"/>
            <a:ext cx="7615238" cy="1300103"/>
          </a:xfrm>
          <a:prstGeom prst="rect">
            <a:avLst/>
          </a:prstGeom>
          <a:solidFill>
            <a:schemeClr val="bg2">
              <a:lumMod val="60000"/>
              <a:lumOff val="40000"/>
            </a:schemeClr>
          </a:solidFill>
          <a:ln>
            <a:headEnd/>
            <a:tailEnd/>
          </a:ln>
        </p:spPr>
        <p:txBody>
          <a:bodyPr wrap="none" lIns="90488" tIns="44450" rIns="90488" bIns="44450" anchor="ctr"/>
          <a:lstStyle/>
          <a:p>
            <a:pPr marL="274638" indent="-274638">
              <a:buClr>
                <a:schemeClr val="tx1"/>
              </a:buClr>
              <a:defRPr/>
            </a:pPr>
            <a:endParaRPr lang="en-US" sz="2000" b="1" i="1" dirty="0">
              <a:solidFill>
                <a:srgbClr val="000000"/>
              </a:solidFill>
              <a:latin typeface="Courier New" pitchFamily="49" charset="0"/>
              <a:cs typeface="Courier New" pitchFamily="49" charset="0"/>
            </a:endParaRPr>
          </a:p>
        </p:txBody>
      </p:sp>
      <p:sp>
        <p:nvSpPr>
          <p:cNvPr id="7" name="Slide Number Placeholder 3">
            <a:extLst>
              <a:ext uri="{FF2B5EF4-FFF2-40B4-BE49-F238E27FC236}">
                <a16:creationId xmlns:a16="http://schemas.microsoft.com/office/drawing/2014/main" id="{1CED482A-9B43-4574-9EEB-9622628AB743}"/>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FCAF254D-8A80-4A5F-A726-3A2E5B2248EF}" type="slidenum">
              <a:rPr lang="en-US"/>
              <a:pPr algn="r" eaLnBrk="0" hangingPunct="0">
                <a:spcBef>
                  <a:spcPct val="0"/>
                </a:spcBef>
                <a:buClrTx/>
              </a:pPr>
              <a:t>14</a:t>
            </a:fld>
            <a:endParaRPr lang="en-US"/>
          </a:p>
        </p:txBody>
      </p:sp>
      <p:sp>
        <p:nvSpPr>
          <p:cNvPr id="8" name="Rectangle 2">
            <a:extLst>
              <a:ext uri="{FF2B5EF4-FFF2-40B4-BE49-F238E27FC236}">
                <a16:creationId xmlns:a16="http://schemas.microsoft.com/office/drawing/2014/main" id="{3205DBFD-B662-4429-AC93-6C80675AC500}"/>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Defining Abstract Class</a:t>
            </a:r>
          </a:p>
        </p:txBody>
      </p:sp>
      <p:sp>
        <p:nvSpPr>
          <p:cNvPr id="9" name="Rectangle 3">
            <a:extLst>
              <a:ext uri="{FF2B5EF4-FFF2-40B4-BE49-F238E27FC236}">
                <a16:creationId xmlns:a16="http://schemas.microsoft.com/office/drawing/2014/main" id="{6E620553-030D-4D14-867B-D528EDA0462E}"/>
              </a:ext>
            </a:extLst>
          </p:cNvPr>
          <p:cNvSpPr txBox="1">
            <a:spLocks noChangeArrowheads="1"/>
          </p:cNvSpPr>
          <p:nvPr/>
        </p:nvSpPr>
        <p:spPr>
          <a:xfrm>
            <a:off x="436880" y="1123951"/>
            <a:ext cx="11470198" cy="4928058"/>
          </a:xfrm>
          <a:prstGeom prst="rect">
            <a:avLst/>
          </a:prstGeom>
        </p:spPr>
        <p:txBody>
          <a:bodyPr vert="horz" lIns="90488" tIns="44450" rIns="90488" bIns="44450" rtlCol="0">
            <a:noAutofit/>
          </a:bodyPr>
          <a:lstStyle>
            <a:lvl1pPr marL="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j-lt"/>
                <a:ea typeface="+mn-ea"/>
                <a:cs typeface="+mn-cs"/>
              </a:defRPr>
            </a:lvl1pPr>
            <a:lvl2pPr marL="45720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90000"/>
              </a:lnSpc>
              <a:buFont typeface="Arial" panose="020B0604020202020204" pitchFamily="34" charset="0"/>
              <a:buChar char="•"/>
              <a:defRPr/>
            </a:pPr>
            <a:r>
              <a:rPr lang="en-US" sz="2400" dirty="0">
                <a:latin typeface="Arial" panose="020B0604020202020204" pitchFamily="34" charset="0"/>
                <a:cs typeface="Arial" panose="020B0604020202020204" pitchFamily="34" charset="0"/>
              </a:rPr>
              <a:t>An </a:t>
            </a:r>
            <a:r>
              <a:rPr lang="en-US" sz="2400" b="1" i="1" dirty="0">
                <a:latin typeface="Arial" panose="020B0604020202020204" pitchFamily="34" charset="0"/>
                <a:cs typeface="Arial" panose="020B0604020202020204" pitchFamily="34" charset="0"/>
              </a:rPr>
              <a:t>Abstract Class</a:t>
            </a:r>
            <a:r>
              <a:rPr lang="en-US" sz="2400" dirty="0">
                <a:latin typeface="Arial" panose="020B0604020202020204" pitchFamily="34" charset="0"/>
                <a:cs typeface="Arial" panose="020B0604020202020204" pitchFamily="34" charset="0"/>
              </a:rPr>
              <a:t> is a class that provides common behavior across a set of subclasses, but is not itself designed to have instances of its own</a:t>
            </a:r>
          </a:p>
          <a:p>
            <a:pPr marL="457200" indent="-457200">
              <a:lnSpc>
                <a:spcPct val="90000"/>
              </a:lnSpc>
              <a:buFont typeface="Arial" panose="020B0604020202020204" pitchFamily="34" charset="0"/>
              <a:buChar char="•"/>
              <a:defRPr/>
            </a:pPr>
            <a:r>
              <a:rPr lang="en-US" sz="2400" dirty="0">
                <a:latin typeface="Arial" panose="020B0604020202020204" pitchFamily="34" charset="0"/>
                <a:cs typeface="Arial" panose="020B0604020202020204" pitchFamily="34" charset="0"/>
              </a:rPr>
              <a:t>An abstract class is designed as a template for other classes to follow by dictating behavior that must be implemented by its subclasses</a:t>
            </a:r>
          </a:p>
          <a:p>
            <a:pPr marL="457200" indent="-457200">
              <a:lnSpc>
                <a:spcPct val="90000"/>
              </a:lnSpc>
              <a:buFont typeface="Arial" panose="020B0604020202020204" pitchFamily="34" charset="0"/>
              <a:buChar char="•"/>
              <a:defRPr/>
            </a:pPr>
            <a:r>
              <a:rPr lang="en-US" sz="2400" dirty="0">
                <a:latin typeface="Arial" panose="020B0604020202020204" pitchFamily="34" charset="0"/>
                <a:cs typeface="Arial" panose="020B0604020202020204" pitchFamily="34" charset="0"/>
              </a:rPr>
              <a:t>An abstract class can extend a class, an abstract class or implement an interface</a:t>
            </a:r>
          </a:p>
          <a:p>
            <a:pPr marL="457200" indent="-457200">
              <a:lnSpc>
                <a:spcPct val="90000"/>
              </a:lnSpc>
              <a:buFont typeface="Arial" panose="020B0604020202020204" pitchFamily="34" charset="0"/>
              <a:buChar char="•"/>
              <a:defRPr/>
            </a:pPr>
            <a:r>
              <a:rPr lang="en-US" sz="2400" dirty="0">
                <a:latin typeface="Arial" panose="020B0604020202020204" pitchFamily="34" charset="0"/>
                <a:cs typeface="Arial" panose="020B0604020202020204" pitchFamily="34" charset="0"/>
              </a:rPr>
              <a:t>An abstract class can implement one or many interfaces</a:t>
            </a:r>
          </a:p>
          <a:p>
            <a:pPr marL="457200" indent="-457200">
              <a:lnSpc>
                <a:spcPct val="90000"/>
              </a:lnSpc>
              <a:buFont typeface="Arial" panose="020B0604020202020204" pitchFamily="34" charset="0"/>
              <a:buChar char="•"/>
              <a:defRPr/>
            </a:pPr>
            <a:r>
              <a:rPr lang="en-US" sz="2400" dirty="0">
                <a:latin typeface="Arial" panose="020B0604020202020204" pitchFamily="34" charset="0"/>
                <a:cs typeface="Arial" panose="020B0604020202020204" pitchFamily="34" charset="0"/>
              </a:rPr>
              <a:t>An abstract class can extend only one abstract class</a:t>
            </a:r>
          </a:p>
          <a:p>
            <a:pPr marL="457200" indent="-457200">
              <a:lnSpc>
                <a:spcPct val="90000"/>
              </a:lnSpc>
              <a:buFont typeface="Arial" panose="020B0604020202020204" pitchFamily="34" charset="0"/>
              <a:buChar char="•"/>
              <a:defRPr/>
            </a:pPr>
            <a:r>
              <a:rPr lang="en-US" sz="2400" dirty="0">
                <a:latin typeface="Arial" panose="020B0604020202020204" pitchFamily="34" charset="0"/>
                <a:cs typeface="Arial" panose="020B0604020202020204" pitchFamily="34" charset="0"/>
              </a:rPr>
              <a:t>Defined using the ‘abstract’ class modifier</a:t>
            </a:r>
          </a:p>
          <a:p>
            <a:pPr marL="457200" indent="-457200">
              <a:lnSpc>
                <a:spcPct val="90000"/>
              </a:lnSpc>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a:p>
            <a:pPr>
              <a:lnSpc>
                <a:spcPct val="90000"/>
              </a:lnSpc>
              <a:defRPr/>
            </a:pPr>
            <a:r>
              <a:rPr lang="en-US" sz="2400" b="1" i="1" dirty="0">
                <a:latin typeface="Arial" panose="020B0604020202020204" pitchFamily="34" charset="0"/>
                <a:cs typeface="Arial" panose="020B0604020202020204" pitchFamily="34" charset="0"/>
              </a:rPr>
              <a:t>	public abstract Food{</a:t>
            </a:r>
          </a:p>
          <a:p>
            <a:pPr>
              <a:lnSpc>
                <a:spcPct val="90000"/>
              </a:lnSpc>
              <a:defRPr/>
            </a:pPr>
            <a:r>
              <a:rPr lang="en-US" sz="2400" b="1" i="1" dirty="0">
                <a:latin typeface="Arial" panose="020B0604020202020204" pitchFamily="34" charset="0"/>
                <a:cs typeface="Arial" panose="020B0604020202020204" pitchFamily="34" charset="0"/>
              </a:rPr>
              <a:t>		public abstract double </a:t>
            </a:r>
            <a:r>
              <a:rPr lang="en-US" sz="2400" b="1" i="1" dirty="0" err="1">
                <a:latin typeface="Arial" panose="020B0604020202020204" pitchFamily="34" charset="0"/>
                <a:cs typeface="Arial" panose="020B0604020202020204" pitchFamily="34" charset="0"/>
              </a:rPr>
              <a:t>calculateCalories</a:t>
            </a:r>
            <a:r>
              <a:rPr lang="en-US" sz="2400" b="1" i="1" dirty="0">
                <a:latin typeface="Arial" panose="020B0604020202020204" pitchFamily="34" charset="0"/>
                <a:cs typeface="Arial" panose="020B0604020202020204" pitchFamily="34" charset="0"/>
              </a:rPr>
              <a:t>();</a:t>
            </a:r>
          </a:p>
          <a:p>
            <a:pPr>
              <a:lnSpc>
                <a:spcPct val="90000"/>
              </a:lnSpc>
              <a:defRPr/>
            </a:pPr>
            <a:r>
              <a:rPr lang="en-US" sz="2400" b="1" i="1" dirty="0">
                <a:latin typeface="Arial" panose="020B0604020202020204" pitchFamily="34" charset="0"/>
                <a:cs typeface="Arial" panose="020B0604020202020204" pitchFamily="34" charset="0"/>
              </a:rPr>
              <a:t>	}</a:t>
            </a:r>
          </a:p>
          <a:p>
            <a:pPr>
              <a:lnSpc>
                <a:spcPct val="90000"/>
              </a:lnSpc>
              <a:defRPr/>
            </a:pPr>
            <a:endParaRPr lang="en-US" sz="2400" b="1" i="1" dirty="0">
              <a:latin typeface="Arial" panose="020B0604020202020204" pitchFamily="34" charset="0"/>
              <a:cs typeface="Arial" panose="020B0604020202020204" pitchFamily="34" charset="0"/>
            </a:endParaRPr>
          </a:p>
          <a:p>
            <a:pPr marL="457200" indent="-457200">
              <a:lnSpc>
                <a:spcPct val="90000"/>
              </a:lnSpc>
              <a:buFont typeface="Arial" panose="020B0604020202020204" pitchFamily="34" charset="0"/>
              <a:buChar char="•"/>
              <a:defRPr/>
            </a:pPr>
            <a:endParaRPr lang="en-US" sz="24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7049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7D308DC-85F6-48BC-9342-B88BAFBC9881}"/>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951E9C70-07AC-43FF-974A-AEB18F6F678C}"/>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15</a:t>
            </a:fld>
            <a:endParaRPr lang="en-US" dirty="0"/>
          </a:p>
        </p:txBody>
      </p:sp>
      <p:sp>
        <p:nvSpPr>
          <p:cNvPr id="6" name="Slide Number Placeholder 3">
            <a:extLst>
              <a:ext uri="{FF2B5EF4-FFF2-40B4-BE49-F238E27FC236}">
                <a16:creationId xmlns:a16="http://schemas.microsoft.com/office/drawing/2014/main" id="{63BDA472-33FE-403C-81D2-C330CEE459E1}"/>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B2B27455-EEE6-4D74-9F75-30596BB89EA9}" type="slidenum">
              <a:rPr lang="en-US"/>
              <a:pPr algn="r" eaLnBrk="0" hangingPunct="0">
                <a:spcBef>
                  <a:spcPct val="0"/>
                </a:spcBef>
                <a:buClrTx/>
              </a:pPr>
              <a:t>15</a:t>
            </a:fld>
            <a:endParaRPr lang="en-US"/>
          </a:p>
        </p:txBody>
      </p:sp>
      <p:sp>
        <p:nvSpPr>
          <p:cNvPr id="7" name="Rectangle 2">
            <a:extLst>
              <a:ext uri="{FF2B5EF4-FFF2-40B4-BE49-F238E27FC236}">
                <a16:creationId xmlns:a16="http://schemas.microsoft.com/office/drawing/2014/main" id="{8E260BE8-B7DD-41F0-8871-81304416D90C}"/>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Defining Abstract Class</a:t>
            </a:r>
          </a:p>
        </p:txBody>
      </p:sp>
      <p:sp>
        <p:nvSpPr>
          <p:cNvPr id="8" name="Rounded Rectangle 6">
            <a:extLst>
              <a:ext uri="{FF2B5EF4-FFF2-40B4-BE49-F238E27FC236}">
                <a16:creationId xmlns:a16="http://schemas.microsoft.com/office/drawing/2014/main" id="{3A52EB9F-678E-4FB6-8EED-457F26FC1660}"/>
              </a:ext>
            </a:extLst>
          </p:cNvPr>
          <p:cNvSpPr/>
          <p:nvPr/>
        </p:nvSpPr>
        <p:spPr bwMode="auto">
          <a:xfrm>
            <a:off x="5035551" y="1857375"/>
            <a:ext cx="2087563" cy="1295400"/>
          </a:xfrm>
          <a:prstGeom prst="roundRect">
            <a:avLst/>
          </a:prstGeom>
          <a:solidFill>
            <a:schemeClr val="bg1"/>
          </a:solidFill>
          <a:ln>
            <a:solidFill>
              <a:schemeClr val="accent2"/>
            </a:solidFill>
            <a:headEnd type="none" w="med" len="med"/>
            <a:tailEnd type="triangle" w="med" len="med"/>
          </a:ln>
        </p:spPr>
        <p:style>
          <a:lnRef idx="3">
            <a:schemeClr val="lt1"/>
          </a:lnRef>
          <a:fillRef idx="1">
            <a:schemeClr val="accent2"/>
          </a:fillRef>
          <a:effectRef idx="1">
            <a:schemeClr val="accent2"/>
          </a:effectRef>
          <a:fontRef idx="minor">
            <a:schemeClr val="lt1"/>
          </a:fontRef>
        </p:style>
        <p:txBody>
          <a:bodyPr wrap="none" lIns="90488" tIns="44450" rIns="90488" bIns="44450" anchor="ctr"/>
          <a:lstStyle/>
          <a:p>
            <a:pPr marL="342900" indent="-342900">
              <a:defRPr/>
            </a:pPr>
            <a:r>
              <a:rPr lang="en-US" sz="2000" dirty="0">
                <a:solidFill>
                  <a:schemeClr val="tx1"/>
                </a:solidFill>
              </a:rPr>
              <a:t>Person_A</a:t>
            </a:r>
          </a:p>
          <a:p>
            <a:pPr marL="342900" indent="-342900">
              <a:defRPr/>
            </a:pPr>
            <a:r>
              <a:rPr lang="en-US" sz="2000" dirty="0">
                <a:solidFill>
                  <a:schemeClr val="tx1"/>
                </a:solidFill>
              </a:rPr>
              <a:t>(Abstract class)</a:t>
            </a:r>
          </a:p>
        </p:txBody>
      </p:sp>
      <p:sp>
        <p:nvSpPr>
          <p:cNvPr id="9" name="Rounded Rectangle 7">
            <a:extLst>
              <a:ext uri="{FF2B5EF4-FFF2-40B4-BE49-F238E27FC236}">
                <a16:creationId xmlns:a16="http://schemas.microsoft.com/office/drawing/2014/main" id="{C74340FD-873F-4C63-8F12-56827C831637}"/>
              </a:ext>
            </a:extLst>
          </p:cNvPr>
          <p:cNvSpPr/>
          <p:nvPr/>
        </p:nvSpPr>
        <p:spPr bwMode="auto">
          <a:xfrm>
            <a:off x="3595688" y="3657600"/>
            <a:ext cx="2087562" cy="1295400"/>
          </a:xfrm>
          <a:prstGeom prst="roundRect">
            <a:avLst/>
          </a:prstGeom>
          <a:solidFill>
            <a:schemeClr val="bg1"/>
          </a:solidFill>
          <a:ln>
            <a:solidFill>
              <a:schemeClr val="accent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wrap="none" lIns="90488" tIns="44450" rIns="90488" bIns="44450" anchor="ctr"/>
          <a:lstStyle/>
          <a:p>
            <a:pPr marL="342900" indent="-342900">
              <a:defRPr/>
            </a:pPr>
            <a:r>
              <a:rPr lang="en-US" sz="2000" dirty="0">
                <a:solidFill>
                  <a:schemeClr val="tx1"/>
                </a:solidFill>
              </a:rPr>
              <a:t>Employee_A</a:t>
            </a:r>
          </a:p>
          <a:p>
            <a:pPr marL="342900" indent="-342900">
              <a:defRPr/>
            </a:pPr>
            <a:r>
              <a:rPr lang="en-US" sz="2000" dirty="0">
                <a:solidFill>
                  <a:schemeClr val="tx1"/>
                </a:solidFill>
              </a:rPr>
              <a:t>(Inherits from </a:t>
            </a:r>
          </a:p>
          <a:p>
            <a:pPr marL="342900" indent="-342900">
              <a:defRPr/>
            </a:pPr>
            <a:r>
              <a:rPr lang="en-US" sz="2000" dirty="0">
                <a:solidFill>
                  <a:schemeClr val="tx1"/>
                </a:solidFill>
              </a:rPr>
              <a:t>Person class)</a:t>
            </a:r>
          </a:p>
        </p:txBody>
      </p:sp>
      <p:sp>
        <p:nvSpPr>
          <p:cNvPr id="10" name="Rounded Rectangle 9">
            <a:extLst>
              <a:ext uri="{FF2B5EF4-FFF2-40B4-BE49-F238E27FC236}">
                <a16:creationId xmlns:a16="http://schemas.microsoft.com/office/drawing/2014/main" id="{53164B6E-2775-4534-963F-64511BD4C651}"/>
              </a:ext>
            </a:extLst>
          </p:cNvPr>
          <p:cNvSpPr/>
          <p:nvPr/>
        </p:nvSpPr>
        <p:spPr bwMode="auto">
          <a:xfrm>
            <a:off x="6546850" y="3657600"/>
            <a:ext cx="2089150" cy="1295400"/>
          </a:xfrm>
          <a:prstGeom prst="roundRect">
            <a:avLst/>
          </a:prstGeom>
          <a:solidFill>
            <a:schemeClr val="bg1"/>
          </a:solidFill>
          <a:ln>
            <a:solidFill>
              <a:srgbClr val="009900"/>
            </a:solidFill>
            <a:headEnd type="none" w="med" len="med"/>
            <a:tailEnd type="triangle" w="med" len="med"/>
          </a:ln>
        </p:spPr>
        <p:style>
          <a:lnRef idx="1">
            <a:schemeClr val="accent6"/>
          </a:lnRef>
          <a:fillRef idx="3">
            <a:schemeClr val="accent6"/>
          </a:fillRef>
          <a:effectRef idx="2">
            <a:schemeClr val="accent6"/>
          </a:effectRef>
          <a:fontRef idx="minor">
            <a:schemeClr val="lt1"/>
          </a:fontRef>
        </p:style>
        <p:txBody>
          <a:bodyPr wrap="none" lIns="90488" tIns="44450" rIns="90488" bIns="44450" anchor="ctr"/>
          <a:lstStyle/>
          <a:p>
            <a:pPr marL="342900" indent="-342900">
              <a:defRPr/>
            </a:pPr>
            <a:r>
              <a:rPr lang="en-US" sz="2000" dirty="0">
                <a:solidFill>
                  <a:schemeClr val="tx1"/>
                </a:solidFill>
              </a:rPr>
              <a:t>Student_A</a:t>
            </a:r>
          </a:p>
          <a:p>
            <a:pPr marL="342900" indent="-342900">
              <a:defRPr/>
            </a:pPr>
            <a:r>
              <a:rPr lang="en-US" sz="2000" dirty="0">
                <a:solidFill>
                  <a:schemeClr val="tx1"/>
                </a:solidFill>
              </a:rPr>
              <a:t>(Inherits from</a:t>
            </a:r>
          </a:p>
          <a:p>
            <a:pPr marL="342900" indent="-342900">
              <a:defRPr/>
            </a:pPr>
            <a:r>
              <a:rPr lang="en-US" sz="2000" dirty="0">
                <a:solidFill>
                  <a:schemeClr val="tx1"/>
                </a:solidFill>
              </a:rPr>
              <a:t> Person class)</a:t>
            </a:r>
          </a:p>
        </p:txBody>
      </p:sp>
      <p:cxnSp>
        <p:nvCxnSpPr>
          <p:cNvPr id="11" name="Straight Connector 34">
            <a:extLst>
              <a:ext uri="{FF2B5EF4-FFF2-40B4-BE49-F238E27FC236}">
                <a16:creationId xmlns:a16="http://schemas.microsoft.com/office/drawing/2014/main" id="{DD45CE36-9BDA-4877-8212-9E190905D289}"/>
              </a:ext>
            </a:extLst>
          </p:cNvPr>
          <p:cNvCxnSpPr>
            <a:cxnSpLocks noChangeShapeType="1"/>
          </p:cNvCxnSpPr>
          <p:nvPr/>
        </p:nvCxnSpPr>
        <p:spPr bwMode="auto">
          <a:xfrm>
            <a:off x="4675189" y="3370263"/>
            <a:ext cx="2879725" cy="0"/>
          </a:xfrm>
          <a:prstGeom prst="line">
            <a:avLst/>
          </a:prstGeom>
          <a:noFill/>
          <a:ln w="12700" algn="ctr">
            <a:solidFill>
              <a:schemeClr val="tx1"/>
            </a:solidFill>
            <a:round/>
            <a:headEnd/>
            <a:tailEnd/>
          </a:ln>
        </p:spPr>
      </p:cxnSp>
      <p:cxnSp>
        <p:nvCxnSpPr>
          <p:cNvPr id="12" name="Straight Connector 35">
            <a:extLst>
              <a:ext uri="{FF2B5EF4-FFF2-40B4-BE49-F238E27FC236}">
                <a16:creationId xmlns:a16="http://schemas.microsoft.com/office/drawing/2014/main" id="{CFE957FA-6B0E-4813-A920-03414DCD4EA4}"/>
              </a:ext>
            </a:extLst>
          </p:cNvPr>
          <p:cNvCxnSpPr>
            <a:cxnSpLocks noChangeShapeType="1"/>
          </p:cNvCxnSpPr>
          <p:nvPr/>
        </p:nvCxnSpPr>
        <p:spPr bwMode="auto">
          <a:xfrm rot="5400000" flipH="1" flipV="1">
            <a:off x="4531520" y="3513932"/>
            <a:ext cx="287337" cy="0"/>
          </a:xfrm>
          <a:prstGeom prst="line">
            <a:avLst/>
          </a:prstGeom>
          <a:noFill/>
          <a:ln w="12700" algn="ctr">
            <a:solidFill>
              <a:schemeClr val="tx1"/>
            </a:solidFill>
            <a:round/>
            <a:headEnd/>
            <a:tailEnd/>
          </a:ln>
        </p:spPr>
      </p:cxnSp>
      <p:cxnSp>
        <p:nvCxnSpPr>
          <p:cNvPr id="13" name="Straight Connector 39">
            <a:extLst>
              <a:ext uri="{FF2B5EF4-FFF2-40B4-BE49-F238E27FC236}">
                <a16:creationId xmlns:a16="http://schemas.microsoft.com/office/drawing/2014/main" id="{9853A6A9-A97D-4189-83E2-0945A7C808AF}"/>
              </a:ext>
            </a:extLst>
          </p:cNvPr>
          <p:cNvCxnSpPr>
            <a:cxnSpLocks noChangeShapeType="1"/>
          </p:cNvCxnSpPr>
          <p:nvPr/>
        </p:nvCxnSpPr>
        <p:spPr bwMode="auto">
          <a:xfrm rot="5400000" flipH="1" flipV="1">
            <a:off x="7411245" y="3513932"/>
            <a:ext cx="287337" cy="0"/>
          </a:xfrm>
          <a:prstGeom prst="line">
            <a:avLst/>
          </a:prstGeom>
          <a:noFill/>
          <a:ln w="12700" algn="ctr">
            <a:solidFill>
              <a:schemeClr val="tx1"/>
            </a:solidFill>
            <a:round/>
            <a:headEnd/>
            <a:tailEnd/>
          </a:ln>
        </p:spPr>
      </p:cxnSp>
      <p:cxnSp>
        <p:nvCxnSpPr>
          <p:cNvPr id="14" name="Straight Arrow Connector 41">
            <a:extLst>
              <a:ext uri="{FF2B5EF4-FFF2-40B4-BE49-F238E27FC236}">
                <a16:creationId xmlns:a16="http://schemas.microsoft.com/office/drawing/2014/main" id="{8C2E705B-634A-43EA-AE26-DDF66837143A}"/>
              </a:ext>
            </a:extLst>
          </p:cNvPr>
          <p:cNvCxnSpPr>
            <a:cxnSpLocks noChangeShapeType="1"/>
            <a:endCxn id="8" idx="2"/>
          </p:cNvCxnSpPr>
          <p:nvPr/>
        </p:nvCxnSpPr>
        <p:spPr bwMode="auto">
          <a:xfrm rot="16200000" flipV="1">
            <a:off x="5970588" y="3260726"/>
            <a:ext cx="217488" cy="1587"/>
          </a:xfrm>
          <a:prstGeom prst="straightConnector1">
            <a:avLst/>
          </a:prstGeom>
          <a:noFill/>
          <a:ln w="12700" algn="ctr">
            <a:solidFill>
              <a:schemeClr val="tx1"/>
            </a:solidFill>
            <a:round/>
            <a:headEnd/>
            <a:tailEnd type="arrow" w="med" len="med"/>
          </a:ln>
        </p:spPr>
      </p:cxnSp>
      <p:sp>
        <p:nvSpPr>
          <p:cNvPr id="15" name="Content Placeholder 9">
            <a:extLst>
              <a:ext uri="{FF2B5EF4-FFF2-40B4-BE49-F238E27FC236}">
                <a16:creationId xmlns:a16="http://schemas.microsoft.com/office/drawing/2014/main" id="{389824E7-F56A-4B72-90DE-9A2305B2E4E9}"/>
              </a:ext>
            </a:extLst>
          </p:cNvPr>
          <p:cNvSpPr txBox="1">
            <a:spLocks/>
          </p:cNvSpPr>
          <p:nvPr/>
        </p:nvSpPr>
        <p:spPr bwMode="gray">
          <a:xfrm>
            <a:off x="2420938" y="5849939"/>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p>
            <a:pPr eaLnBrk="0" hangingPunct="0">
              <a:buClr>
                <a:srgbClr val="000000"/>
              </a:buClr>
              <a:defRPr/>
            </a:pPr>
            <a:r>
              <a:rPr lang="en-US" sz="1600" dirty="0">
                <a:latin typeface="Arial" pitchFamily="34" charset="0"/>
              </a:rPr>
              <a:t>Refer to the sample inside package sef.module5.sample.</a:t>
            </a:r>
            <a:endParaRPr lang="en-US" sz="1600" kern="0" dirty="0">
              <a:solidFill>
                <a:srgbClr val="000000"/>
              </a:solidFill>
              <a:latin typeface="Arial"/>
            </a:endParaRPr>
          </a:p>
        </p:txBody>
      </p:sp>
      <p:sp>
        <p:nvSpPr>
          <p:cNvPr id="16" name="Rounded Rectangle 11">
            <a:extLst>
              <a:ext uri="{FF2B5EF4-FFF2-40B4-BE49-F238E27FC236}">
                <a16:creationId xmlns:a16="http://schemas.microsoft.com/office/drawing/2014/main" id="{7B94A980-1E3B-467F-9033-E7470A464374}"/>
              </a:ext>
            </a:extLst>
          </p:cNvPr>
          <p:cNvSpPr/>
          <p:nvPr/>
        </p:nvSpPr>
        <p:spPr bwMode="auto">
          <a:xfrm>
            <a:off x="1981200" y="5853339"/>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29825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10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98409B2-FA88-4847-8113-47CDDFAEE8B4}"/>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445C5260-AAD8-4B85-B137-54A2DEC047AE}"/>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16</a:t>
            </a:fld>
            <a:endParaRPr lang="en-US" dirty="0"/>
          </a:p>
        </p:txBody>
      </p:sp>
      <p:sp>
        <p:nvSpPr>
          <p:cNvPr id="6" name="Slide Number Placeholder 3">
            <a:extLst>
              <a:ext uri="{FF2B5EF4-FFF2-40B4-BE49-F238E27FC236}">
                <a16:creationId xmlns:a16="http://schemas.microsoft.com/office/drawing/2014/main" id="{0EB66C59-2852-4084-8587-493971018DC3}"/>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B3130BCF-2AED-48D3-9AA3-AE67AA47EB07}" type="slidenum">
              <a:rPr lang="en-US"/>
              <a:pPr algn="r" eaLnBrk="0" hangingPunct="0">
                <a:spcBef>
                  <a:spcPct val="0"/>
                </a:spcBef>
                <a:buClrTx/>
              </a:pPr>
              <a:t>16</a:t>
            </a:fld>
            <a:endParaRPr lang="en-US"/>
          </a:p>
        </p:txBody>
      </p:sp>
      <p:sp>
        <p:nvSpPr>
          <p:cNvPr id="7" name="Rectangle 2">
            <a:extLst>
              <a:ext uri="{FF2B5EF4-FFF2-40B4-BE49-F238E27FC236}">
                <a16:creationId xmlns:a16="http://schemas.microsoft.com/office/drawing/2014/main" id="{5FA94063-DE45-4CA2-BAAE-AFE2A38973D2}"/>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Activity 2 – Abstract Class</a:t>
            </a:r>
          </a:p>
        </p:txBody>
      </p:sp>
      <p:sp>
        <p:nvSpPr>
          <p:cNvPr id="8" name="Rectangle 3">
            <a:extLst>
              <a:ext uri="{FF2B5EF4-FFF2-40B4-BE49-F238E27FC236}">
                <a16:creationId xmlns:a16="http://schemas.microsoft.com/office/drawing/2014/main" id="{C8C2F07F-119E-4D59-B598-94C959F0ADEE}"/>
              </a:ext>
            </a:extLst>
          </p:cNvPr>
          <p:cNvSpPr txBox="1">
            <a:spLocks noChangeArrowheads="1"/>
          </p:cNvSpPr>
          <p:nvPr/>
        </p:nvSpPr>
        <p:spPr bwMode="auto">
          <a:xfrm>
            <a:off x="1676400" y="1219200"/>
            <a:ext cx="5729288" cy="5334000"/>
          </a:xfrm>
          <a:prstGeom prst="rect">
            <a:avLst/>
          </a:prstGeom>
          <a:noFill/>
          <a:ln w="9525">
            <a:noFill/>
            <a:miter lim="800000"/>
            <a:headEnd/>
            <a:tailEnd/>
          </a:ln>
        </p:spPr>
        <p:txBody>
          <a:bodyPr lIns="90488" tIns="44450" rIns="90488" bIns="44450"/>
          <a:lstStyle/>
          <a:p>
            <a:pPr>
              <a:lnSpc>
                <a:spcPct val="90000"/>
              </a:lnSpc>
              <a:buClr>
                <a:schemeClr val="tx1"/>
              </a:buClr>
              <a:defRPr/>
            </a:pPr>
            <a:r>
              <a:rPr lang="en-US" sz="2400" dirty="0">
                <a:latin typeface="Arial" panose="020B0604020202020204" pitchFamily="34" charset="0"/>
                <a:cs typeface="Arial" panose="020B0604020202020204" pitchFamily="34" charset="0"/>
              </a:rPr>
              <a:t>In this activity, you will:</a:t>
            </a:r>
          </a:p>
          <a:p>
            <a:pPr lvl="1" indent="-457200">
              <a:lnSpc>
                <a:spcPct val="90000"/>
              </a:lnSpc>
              <a:buClr>
                <a:schemeClr val="tx1"/>
              </a:buClr>
              <a:buFont typeface="Arial" panose="020B0604020202020204" pitchFamily="34" charset="0"/>
              <a:buChar char="•"/>
              <a:defRPr/>
            </a:pPr>
            <a:r>
              <a:rPr lang="en-US" sz="2400" dirty="0">
                <a:latin typeface="Arial" panose="020B0604020202020204" pitchFamily="34" charset="0"/>
                <a:cs typeface="Arial" panose="020B0604020202020204" pitchFamily="34" charset="0"/>
              </a:rPr>
              <a:t>Open the file ‘Shape.java’ in the package sef.module5.activity.</a:t>
            </a:r>
          </a:p>
          <a:p>
            <a:pPr lvl="1" indent="-457200">
              <a:lnSpc>
                <a:spcPct val="90000"/>
              </a:lnSpc>
              <a:buClr>
                <a:schemeClr val="tx1"/>
              </a:buClr>
              <a:buFont typeface="Arial" panose="020B0604020202020204" pitchFamily="34" charset="0"/>
              <a:buChar char="•"/>
              <a:defRPr/>
            </a:pPr>
            <a:r>
              <a:rPr lang="en-US" sz="2400">
                <a:latin typeface="Arial" panose="020B0604020202020204" pitchFamily="34" charset="0"/>
                <a:cs typeface="Arial" panose="020B0604020202020204" pitchFamily="34" charset="0"/>
              </a:rPr>
              <a:t>Read </a:t>
            </a:r>
            <a:r>
              <a:rPr lang="en-US" sz="2400" dirty="0">
                <a:latin typeface="Arial" panose="020B0604020202020204" pitchFamily="34" charset="0"/>
                <a:cs typeface="Arial" panose="020B0604020202020204" pitchFamily="34" charset="0"/>
              </a:rPr>
              <a:t>the instructions and create the code to complete this program.</a:t>
            </a:r>
          </a:p>
          <a:p>
            <a:pPr marL="550863" lvl="1" indent="-274638">
              <a:lnSpc>
                <a:spcPct val="150000"/>
              </a:lnSpc>
              <a:buClr>
                <a:schemeClr val="tx1"/>
              </a:buClr>
              <a:buFontTx/>
              <a:buChar char="–"/>
              <a:defRPr/>
            </a:pPr>
            <a:endParaRPr lang="en-US" kern="0" dirty="0">
              <a:solidFill>
                <a:srgbClr val="000000"/>
              </a:solidFill>
            </a:endParaRPr>
          </a:p>
        </p:txBody>
      </p:sp>
      <p:pic>
        <p:nvPicPr>
          <p:cNvPr id="9" name="Picture 8">
            <a:extLst>
              <a:ext uri="{FF2B5EF4-FFF2-40B4-BE49-F238E27FC236}">
                <a16:creationId xmlns:a16="http://schemas.microsoft.com/office/drawing/2014/main" id="{661CB89C-626D-4221-B665-91DB9FF8347F}"/>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493220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F9B5659-619B-48F5-9BE5-70F57CD6ADC1}"/>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DAE37071-A181-4372-AF99-2F759E89E7CF}"/>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17</a:t>
            </a:fld>
            <a:endParaRPr lang="en-US" dirty="0"/>
          </a:p>
        </p:txBody>
      </p:sp>
      <p:sp>
        <p:nvSpPr>
          <p:cNvPr id="6" name="Slide Number Placeholder 3">
            <a:extLst>
              <a:ext uri="{FF2B5EF4-FFF2-40B4-BE49-F238E27FC236}">
                <a16:creationId xmlns:a16="http://schemas.microsoft.com/office/drawing/2014/main" id="{9E583FEF-5503-4786-A427-D743487C7C40}"/>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5CC50320-A330-4BFB-A00D-291DCF639FF8}" type="slidenum">
              <a:rPr lang="en-US"/>
              <a:pPr algn="r" eaLnBrk="0" hangingPunct="0">
                <a:spcBef>
                  <a:spcPct val="0"/>
                </a:spcBef>
                <a:buClrTx/>
              </a:pPr>
              <a:t>17</a:t>
            </a:fld>
            <a:endParaRPr lang="en-US"/>
          </a:p>
        </p:txBody>
      </p:sp>
      <p:sp>
        <p:nvSpPr>
          <p:cNvPr id="7" name="Rectangle 2">
            <a:extLst>
              <a:ext uri="{FF2B5EF4-FFF2-40B4-BE49-F238E27FC236}">
                <a16:creationId xmlns:a16="http://schemas.microsoft.com/office/drawing/2014/main" id="{6313675B-0307-441D-926B-A5DEA88A4148}"/>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Activity 3 – Abstraction </a:t>
            </a:r>
          </a:p>
        </p:txBody>
      </p:sp>
      <p:sp>
        <p:nvSpPr>
          <p:cNvPr id="8" name="Rectangle 3">
            <a:extLst>
              <a:ext uri="{FF2B5EF4-FFF2-40B4-BE49-F238E27FC236}">
                <a16:creationId xmlns:a16="http://schemas.microsoft.com/office/drawing/2014/main" id="{F6DFC731-DE9B-46AC-8705-00D7E48D55BF}"/>
              </a:ext>
            </a:extLst>
          </p:cNvPr>
          <p:cNvSpPr txBox="1">
            <a:spLocks noChangeArrowheads="1"/>
          </p:cNvSpPr>
          <p:nvPr/>
        </p:nvSpPr>
        <p:spPr bwMode="auto">
          <a:xfrm>
            <a:off x="409584" y="1219200"/>
            <a:ext cx="6945373" cy="5527676"/>
          </a:xfrm>
          <a:prstGeom prst="rect">
            <a:avLst/>
          </a:prstGeom>
          <a:noFill/>
          <a:ln w="9525">
            <a:noFill/>
            <a:miter lim="800000"/>
            <a:headEnd/>
            <a:tailEnd/>
          </a:ln>
        </p:spPr>
        <p:txBody>
          <a:bodyPr lIns="90488" tIns="44450" rIns="90488" bIns="44450"/>
          <a:lstStyle/>
          <a:p>
            <a:pPr marL="274638" indent="-274638" eaLnBrk="0" hangingPunct="0">
              <a:buClr>
                <a:schemeClr val="tx1"/>
              </a:buClr>
              <a:buFontTx/>
              <a:buChar char="•"/>
              <a:defRPr/>
            </a:pPr>
            <a:r>
              <a:rPr lang="en-US" sz="2000" dirty="0"/>
              <a:t>In this activity, you will:</a:t>
            </a:r>
          </a:p>
          <a:p>
            <a:pPr marL="274638" indent="-274638" eaLnBrk="0" hangingPunct="0">
              <a:buClr>
                <a:schemeClr val="tx1"/>
              </a:buClr>
              <a:buFontTx/>
              <a:buChar char="•"/>
              <a:defRPr/>
            </a:pPr>
            <a:endParaRPr lang="en-US" sz="2000" kern="0" dirty="0">
              <a:solidFill>
                <a:srgbClr val="000000"/>
              </a:solidFill>
            </a:endParaRPr>
          </a:p>
          <a:p>
            <a:pPr marL="457200" indent="-457200">
              <a:buFont typeface="+mj-lt"/>
              <a:buAutoNum type="arabicPeriod"/>
            </a:pPr>
            <a:r>
              <a:rPr lang="en-US" sz="2000" dirty="0"/>
              <a:t>Create a class </a:t>
            </a:r>
            <a:r>
              <a:rPr lang="en-US" sz="2000" dirty="0" err="1"/>
              <a:t>Rectangle.java</a:t>
            </a:r>
            <a:r>
              <a:rPr lang="en-US" sz="2000" dirty="0"/>
              <a:t> that extends </a:t>
            </a:r>
            <a:r>
              <a:rPr lang="en-US" sz="2000" dirty="0" err="1"/>
              <a:t>Shape.java</a:t>
            </a:r>
            <a:endParaRPr lang="en-US" sz="2000" dirty="0"/>
          </a:p>
          <a:p>
            <a:pPr marL="457200" indent="-457200">
              <a:buFont typeface="+mj-lt"/>
              <a:buAutoNum type="arabicPeriod"/>
            </a:pPr>
            <a:r>
              <a:rPr lang="en-US" sz="2000" dirty="0"/>
              <a:t>Define double parameter ‘length’ and ‘breadth’</a:t>
            </a:r>
          </a:p>
          <a:p>
            <a:pPr marL="457200" indent="-457200">
              <a:buFont typeface="+mj-lt"/>
              <a:buAutoNum type="arabicPeriod"/>
            </a:pPr>
            <a:r>
              <a:rPr lang="en-US" sz="2000" dirty="0"/>
              <a:t>Write default and parameterized constructor</a:t>
            </a:r>
          </a:p>
          <a:p>
            <a:pPr marL="457200" indent="-457200">
              <a:buFont typeface="+mj-lt"/>
              <a:buAutoNum type="arabicPeriod"/>
            </a:pPr>
            <a:r>
              <a:rPr lang="en-US" sz="2000" dirty="0"/>
              <a:t>Define method </a:t>
            </a:r>
            <a:r>
              <a:rPr lang="en-US" sz="2000" dirty="0" err="1"/>
              <a:t>caculateArea</a:t>
            </a:r>
            <a:r>
              <a:rPr lang="en-US" sz="2000" dirty="0"/>
              <a:t>(). Note that area of Rectangle is ‘length x breadth’</a:t>
            </a:r>
          </a:p>
          <a:p>
            <a:pPr marL="457200" indent="-457200">
              <a:buFont typeface="+mj-lt"/>
              <a:buAutoNum type="arabicPeriod"/>
            </a:pPr>
            <a:r>
              <a:rPr lang="en-US" sz="2000" dirty="0"/>
              <a:t>Define method </a:t>
            </a:r>
            <a:r>
              <a:rPr lang="en-US" sz="2000" dirty="0" err="1"/>
              <a:t>calculatePerimeter</a:t>
            </a:r>
            <a:r>
              <a:rPr lang="en-US" sz="2000" dirty="0"/>
              <a:t>(). Note that perimeter of Square is ‘2 (length x breadth)’</a:t>
            </a:r>
          </a:p>
          <a:p>
            <a:pPr marL="457200" indent="-457200">
              <a:buFont typeface="+mj-lt"/>
              <a:buAutoNum type="arabicPeriod"/>
            </a:pPr>
            <a:r>
              <a:rPr lang="en-US" sz="2000" dirty="0"/>
              <a:t>Create a class </a:t>
            </a:r>
            <a:r>
              <a:rPr lang="en-US" sz="2000" dirty="0" err="1"/>
              <a:t>AbstractionActivity.java</a:t>
            </a:r>
            <a:r>
              <a:rPr lang="en-US" sz="2000" dirty="0"/>
              <a:t> with the main method</a:t>
            </a:r>
          </a:p>
          <a:p>
            <a:pPr marL="457200" indent="-457200">
              <a:buFont typeface="+mj-lt"/>
              <a:buAutoNum type="arabicPeriod"/>
            </a:pPr>
            <a:r>
              <a:rPr lang="en-US" sz="2000" dirty="0"/>
              <a:t>Write the code to print color, area and perimeter of Circle with side 5 and Rectangle with length 5 and breadth 6.</a:t>
            </a:r>
          </a:p>
          <a:p>
            <a:pPr marL="457200" indent="-457200">
              <a:buFont typeface="+mj-lt"/>
              <a:buAutoNum type="arabicPeriod"/>
            </a:pPr>
            <a:r>
              <a:rPr lang="en-US" sz="2000" dirty="0"/>
              <a:t>Print result.</a:t>
            </a:r>
          </a:p>
          <a:p>
            <a:pPr marL="550863" lvl="1" indent="-274638">
              <a:lnSpc>
                <a:spcPct val="150000"/>
              </a:lnSpc>
              <a:buClr>
                <a:schemeClr val="tx1"/>
              </a:buClr>
              <a:buFontTx/>
              <a:buChar char="–"/>
              <a:defRPr/>
            </a:pPr>
            <a:endParaRPr lang="en-US" sz="2000" kern="0" dirty="0">
              <a:solidFill>
                <a:srgbClr val="000000"/>
              </a:solidFill>
            </a:endParaRPr>
          </a:p>
        </p:txBody>
      </p:sp>
      <p:pic>
        <p:nvPicPr>
          <p:cNvPr id="9" name="Picture 8">
            <a:extLst>
              <a:ext uri="{FF2B5EF4-FFF2-40B4-BE49-F238E27FC236}">
                <a16:creationId xmlns:a16="http://schemas.microsoft.com/office/drawing/2014/main" id="{886DD70F-71C2-4A33-9060-1A0698C02293}"/>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1709028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5DEAB19-07D7-4710-89D8-555A93819123}"/>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F5C3EE0F-4124-46DF-8F48-649BF824EC22}"/>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18</a:t>
            </a:fld>
            <a:endParaRPr lang="en-US" dirty="0"/>
          </a:p>
        </p:txBody>
      </p:sp>
      <p:sp>
        <p:nvSpPr>
          <p:cNvPr id="6" name="Slide Number Placeholder 3">
            <a:extLst>
              <a:ext uri="{FF2B5EF4-FFF2-40B4-BE49-F238E27FC236}">
                <a16:creationId xmlns:a16="http://schemas.microsoft.com/office/drawing/2014/main" id="{A08316EA-6009-4E3F-9ACA-D0432E828C24}"/>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60C61ACF-19E1-42E1-AF97-81C8290F24B9}" type="slidenum">
              <a:rPr lang="en-US"/>
              <a:pPr algn="r" eaLnBrk="0" hangingPunct="0">
                <a:spcBef>
                  <a:spcPct val="0"/>
                </a:spcBef>
                <a:buClrTx/>
              </a:pPr>
              <a:t>18</a:t>
            </a:fld>
            <a:endParaRPr lang="en-US"/>
          </a:p>
        </p:txBody>
      </p:sp>
      <p:sp>
        <p:nvSpPr>
          <p:cNvPr id="7" name="Rectangle 2">
            <a:extLst>
              <a:ext uri="{FF2B5EF4-FFF2-40B4-BE49-F238E27FC236}">
                <a16:creationId xmlns:a16="http://schemas.microsoft.com/office/drawing/2014/main" id="{DD9DA63F-7524-405B-A66E-749453D99D7D}"/>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Defining Java Interface</a:t>
            </a:r>
          </a:p>
        </p:txBody>
      </p:sp>
      <p:sp>
        <p:nvSpPr>
          <p:cNvPr id="8" name="Rectangle 5">
            <a:extLst>
              <a:ext uri="{FF2B5EF4-FFF2-40B4-BE49-F238E27FC236}">
                <a16:creationId xmlns:a16="http://schemas.microsoft.com/office/drawing/2014/main" id="{CB549F0B-414E-4954-96A9-3B829CB647DB}"/>
              </a:ext>
            </a:extLst>
          </p:cNvPr>
          <p:cNvSpPr txBox="1">
            <a:spLocks noChangeArrowheads="1"/>
          </p:cNvSpPr>
          <p:nvPr/>
        </p:nvSpPr>
        <p:spPr>
          <a:xfrm>
            <a:off x="436879" y="1941705"/>
            <a:ext cx="10575677" cy="4110303"/>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An interface is 100% abstract class</a:t>
            </a:r>
          </a:p>
          <a:p>
            <a:pPr marL="342900" indent="-34290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An Interface specifies a set of method or templates that an implementing class needs to follow</a:t>
            </a:r>
          </a:p>
          <a:p>
            <a:pPr marL="342900" indent="-34290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An interface provides only a form for a class but no implementation</a:t>
            </a:r>
          </a:p>
          <a:p>
            <a:pPr marL="342900" indent="-34290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An interface defines </a:t>
            </a:r>
            <a:r>
              <a:rPr lang="en-US" sz="2400" i="1">
                <a:latin typeface="Arial" panose="020B0604020202020204" pitchFamily="34" charset="0"/>
                <a:cs typeface="Arial" panose="020B0604020202020204" pitchFamily="34" charset="0"/>
              </a:rPr>
              <a:t>what</a:t>
            </a:r>
            <a:r>
              <a:rPr lang="en-US" sz="2400">
                <a:latin typeface="Arial" panose="020B0604020202020204" pitchFamily="34" charset="0"/>
                <a:cs typeface="Arial" panose="020B0604020202020204" pitchFamily="34" charset="0"/>
              </a:rPr>
              <a:t> a class can do but not </a:t>
            </a:r>
            <a:r>
              <a:rPr lang="en-US" sz="2400" i="1">
                <a:latin typeface="Arial" panose="020B0604020202020204" pitchFamily="34" charset="0"/>
                <a:cs typeface="Arial" panose="020B0604020202020204" pitchFamily="34" charset="0"/>
              </a:rPr>
              <a:t>how</a:t>
            </a:r>
            <a:r>
              <a:rPr lang="en-US" sz="2400">
                <a:latin typeface="Arial" panose="020B0604020202020204" pitchFamily="34" charset="0"/>
                <a:cs typeface="Arial" panose="020B0604020202020204" pitchFamily="34" charset="0"/>
              </a:rPr>
              <a:t> the class will do it </a:t>
            </a:r>
          </a:p>
          <a:p>
            <a:pPr marL="342900" indent="-342900">
              <a:lnSpc>
                <a:spcPct val="150000"/>
              </a:lnSpc>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669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40DB6F1-41BE-437B-A480-608FFA0408C8}"/>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86347D33-068C-476B-9577-54C50C7C07AA}"/>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19</a:t>
            </a:fld>
            <a:endParaRPr lang="en-US" dirty="0"/>
          </a:p>
        </p:txBody>
      </p:sp>
      <p:sp>
        <p:nvSpPr>
          <p:cNvPr id="6" name="Slide Number Placeholder 3">
            <a:extLst>
              <a:ext uri="{FF2B5EF4-FFF2-40B4-BE49-F238E27FC236}">
                <a16:creationId xmlns:a16="http://schemas.microsoft.com/office/drawing/2014/main" id="{AC8EC4A2-5079-43DA-805D-500678065851}"/>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DA1E528F-5FCB-4558-A76C-DDEDF1434202}" type="slidenum">
              <a:rPr lang="en-US"/>
              <a:pPr algn="r" eaLnBrk="0" hangingPunct="0">
                <a:spcBef>
                  <a:spcPct val="0"/>
                </a:spcBef>
                <a:buClrTx/>
              </a:pPr>
              <a:t>19</a:t>
            </a:fld>
            <a:endParaRPr lang="en-US"/>
          </a:p>
        </p:txBody>
      </p:sp>
      <p:sp>
        <p:nvSpPr>
          <p:cNvPr id="7" name="Rectangle 2">
            <a:extLst>
              <a:ext uri="{FF2B5EF4-FFF2-40B4-BE49-F238E27FC236}">
                <a16:creationId xmlns:a16="http://schemas.microsoft.com/office/drawing/2014/main" id="{20E2BCC7-BB44-4691-978F-8E734E69C0DE}"/>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Implementing Interfaces</a:t>
            </a:r>
          </a:p>
        </p:txBody>
      </p:sp>
      <p:sp>
        <p:nvSpPr>
          <p:cNvPr id="8" name="Rectangle 3">
            <a:extLst>
              <a:ext uri="{FF2B5EF4-FFF2-40B4-BE49-F238E27FC236}">
                <a16:creationId xmlns:a16="http://schemas.microsoft.com/office/drawing/2014/main" id="{0B6E4870-63EC-49D8-B287-F89779A0EA4E}"/>
              </a:ext>
            </a:extLst>
          </p:cNvPr>
          <p:cNvSpPr txBox="1">
            <a:spLocks noChangeArrowheads="1"/>
          </p:cNvSpPr>
          <p:nvPr/>
        </p:nvSpPr>
        <p:spPr>
          <a:xfrm>
            <a:off x="627378" y="993913"/>
            <a:ext cx="10993120" cy="4870174"/>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A class implementing interfaces is required to override the inherited methods </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Interfaces are implemented using the keyword </a:t>
            </a:r>
            <a:r>
              <a:rPr lang="en-US" sz="2400" b="1" dirty="0">
                <a:solidFill>
                  <a:srgbClr val="0000FF"/>
                </a:solidFill>
                <a:latin typeface="Arial" panose="020B0604020202020204" pitchFamily="34" charset="0"/>
                <a:cs typeface="Arial" panose="020B0604020202020204" pitchFamily="34" charset="0"/>
              </a:rPr>
              <a:t>implements</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Rules on implementing the interface methods</a:t>
            </a:r>
          </a:p>
          <a:p>
            <a:pPr marL="800100" lvl="1" indent="-342900">
              <a:lnSpc>
                <a:spcPct val="150000"/>
              </a:lnSpc>
              <a:buFont typeface="Wingdings" pitchFamily="2" charset="2"/>
              <a:buChar char="Ø"/>
            </a:pPr>
            <a:r>
              <a:rPr lang="en-US" sz="2400" dirty="0">
                <a:latin typeface="Arial" panose="020B0604020202020204" pitchFamily="34" charset="0"/>
                <a:cs typeface="Arial" panose="020B0604020202020204" pitchFamily="34" charset="0"/>
              </a:rPr>
              <a:t>Must have the same method signature and return type</a:t>
            </a:r>
          </a:p>
          <a:p>
            <a:pPr marL="800100" lvl="1" indent="-342900">
              <a:lnSpc>
                <a:spcPct val="150000"/>
              </a:lnSpc>
              <a:buFont typeface="Wingdings" pitchFamily="2" charset="2"/>
              <a:buChar char="Ø"/>
            </a:pPr>
            <a:r>
              <a:rPr lang="en-US" sz="2400" dirty="0">
                <a:latin typeface="Arial" panose="020B0604020202020204" pitchFamily="34" charset="0"/>
                <a:cs typeface="Arial" panose="020B0604020202020204" pitchFamily="34" charset="0"/>
              </a:rPr>
              <a:t>Cannot narrow the method accessibility</a:t>
            </a:r>
          </a:p>
          <a:p>
            <a:pPr marL="800100" lvl="1" indent="-342900">
              <a:lnSpc>
                <a:spcPct val="150000"/>
              </a:lnSpc>
              <a:buFont typeface="Wingdings" pitchFamily="2" charset="2"/>
              <a:buChar char="Ø"/>
            </a:pPr>
            <a:r>
              <a:rPr lang="en-US" sz="2400" dirty="0">
                <a:latin typeface="Arial" panose="020B0604020202020204" pitchFamily="34" charset="0"/>
                <a:cs typeface="Arial" panose="020B0604020202020204" pitchFamily="34" charset="0"/>
              </a:rPr>
              <a:t>Cannot specify broader checked exceptions</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Interface variables are implicitly public final static</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Interface methods are implicitly public abstract</a:t>
            </a:r>
          </a:p>
        </p:txBody>
      </p:sp>
    </p:spTree>
    <p:extLst>
      <p:ext uri="{BB962C8B-B14F-4D97-AF65-F5344CB8AC3E}">
        <p14:creationId xmlns:p14="http://schemas.microsoft.com/office/powerpoint/2010/main" val="1804243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9DECA60-F0A1-4D98-88D3-09B25E849B19}"/>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BCCBE232-7206-4C75-AE37-696459AD4D47}"/>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a:t>
            </a:fld>
            <a:endParaRPr lang="en-US" dirty="0"/>
          </a:p>
        </p:txBody>
      </p:sp>
      <p:sp>
        <p:nvSpPr>
          <p:cNvPr id="6" name="Slide Number Placeholder 3">
            <a:extLst>
              <a:ext uri="{FF2B5EF4-FFF2-40B4-BE49-F238E27FC236}">
                <a16:creationId xmlns:a16="http://schemas.microsoft.com/office/drawing/2014/main" id="{60B54FC9-AD9B-4384-92E5-B3767EB16AD5}"/>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F12B05EF-AF44-4666-A99A-95005BD85BC9}" type="slidenum">
              <a:rPr lang="en-US"/>
              <a:pPr algn="r" eaLnBrk="0" hangingPunct="0">
                <a:spcBef>
                  <a:spcPct val="0"/>
                </a:spcBef>
                <a:buClrTx/>
              </a:pPr>
              <a:t>2</a:t>
            </a:fld>
            <a:endParaRPr lang="en-US"/>
          </a:p>
        </p:txBody>
      </p:sp>
      <p:sp>
        <p:nvSpPr>
          <p:cNvPr id="7" name="Rectangle 2">
            <a:extLst>
              <a:ext uri="{FF2B5EF4-FFF2-40B4-BE49-F238E27FC236}">
                <a16:creationId xmlns:a16="http://schemas.microsoft.com/office/drawing/2014/main" id="{AAD00595-5B3E-45F5-AF68-DDA2B28FFE3B}"/>
              </a:ext>
            </a:extLst>
          </p:cNvPr>
          <p:cNvSpPr txBox="1">
            <a:spLocks noChangeArrowheads="1"/>
          </p:cNvSpPr>
          <p:nvPr/>
        </p:nvSpPr>
        <p:spPr>
          <a:xfrm>
            <a:off x="412969" y="93081"/>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Module Objectives</a:t>
            </a:r>
          </a:p>
        </p:txBody>
      </p:sp>
      <p:sp>
        <p:nvSpPr>
          <p:cNvPr id="8" name="Rectangle 3">
            <a:extLst>
              <a:ext uri="{FF2B5EF4-FFF2-40B4-BE49-F238E27FC236}">
                <a16:creationId xmlns:a16="http://schemas.microsoft.com/office/drawing/2014/main" id="{5E878EDB-1685-4796-A11D-5A8F6578877B}"/>
              </a:ext>
            </a:extLst>
          </p:cNvPr>
          <p:cNvSpPr txBox="1">
            <a:spLocks noChangeArrowheads="1"/>
          </p:cNvSpPr>
          <p:nvPr/>
        </p:nvSpPr>
        <p:spPr>
          <a:xfrm>
            <a:off x="380999" y="546099"/>
            <a:ext cx="7896216" cy="5334000"/>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defRPr/>
            </a:pPr>
            <a:r>
              <a:rPr lang="en-US" sz="2200" dirty="0">
                <a:latin typeface="Arial" panose="020B0604020202020204" pitchFamily="34" charset="0"/>
                <a:cs typeface="Arial" panose="020B0604020202020204" pitchFamily="34" charset="0"/>
              </a:rPr>
              <a:t>At the end of this module, participants will be able to:</a:t>
            </a:r>
          </a:p>
          <a:p>
            <a:pPr marL="800100" lvl="1" indent="-342900">
              <a:buFont typeface="Wingdings" pitchFamily="2" charset="2"/>
              <a:buChar char="Ø"/>
              <a:defRPr/>
            </a:pPr>
            <a:r>
              <a:rPr lang="en-US" sz="2200" dirty="0">
                <a:latin typeface="Arial" panose="020B0604020202020204" pitchFamily="34" charset="0"/>
                <a:cs typeface="Arial" panose="020B0604020202020204" pitchFamily="34" charset="0"/>
              </a:rPr>
              <a:t>Define inheritance</a:t>
            </a:r>
          </a:p>
          <a:p>
            <a:pPr marL="800100" lvl="1" indent="-342900">
              <a:buFont typeface="Wingdings" pitchFamily="2" charset="2"/>
              <a:buChar char="Ø"/>
              <a:defRPr/>
            </a:pPr>
            <a:r>
              <a:rPr lang="en-US" sz="2200" dirty="0">
                <a:latin typeface="Arial" panose="020B0604020202020204" pitchFamily="34" charset="0"/>
                <a:cs typeface="Arial" panose="020B0604020202020204" pitchFamily="34" charset="0"/>
              </a:rPr>
              <a:t>Describe the 'is-a' relationship</a:t>
            </a:r>
          </a:p>
          <a:p>
            <a:pPr marL="800100" lvl="1" indent="-342900">
              <a:buFont typeface="Wingdings" pitchFamily="2" charset="2"/>
              <a:buChar char="Ø"/>
              <a:defRPr/>
            </a:pPr>
            <a:r>
              <a:rPr lang="en-US" sz="2200" dirty="0">
                <a:latin typeface="Arial" panose="020B0604020202020204" pitchFamily="34" charset="0"/>
                <a:cs typeface="Arial" panose="020B0604020202020204" pitchFamily="34" charset="0"/>
              </a:rPr>
              <a:t>Explain how to use the 'extends' keyword to define an inheritance relationship</a:t>
            </a:r>
          </a:p>
          <a:p>
            <a:pPr marL="800100" lvl="1" indent="-342900">
              <a:buFont typeface="Wingdings" pitchFamily="2" charset="2"/>
              <a:buChar char="Ø"/>
              <a:defRPr/>
            </a:pPr>
            <a:r>
              <a:rPr lang="en-US" sz="2200" dirty="0">
                <a:latin typeface="Arial" panose="020B0604020202020204" pitchFamily="34" charset="0"/>
                <a:cs typeface="Arial" panose="020B0604020202020204" pitchFamily="34" charset="0"/>
              </a:rPr>
              <a:t>Identify the effects of access modifiers in an inheritance relationship</a:t>
            </a:r>
          </a:p>
          <a:p>
            <a:pPr marL="800100" lvl="1" indent="-342900">
              <a:buFont typeface="Wingdings" pitchFamily="2" charset="2"/>
              <a:buChar char="Ø"/>
              <a:defRPr/>
            </a:pPr>
            <a:r>
              <a:rPr lang="en-US" sz="2200" dirty="0">
                <a:latin typeface="Arial" panose="020B0604020202020204" pitchFamily="34" charset="0"/>
                <a:cs typeface="Arial" panose="020B0604020202020204" pitchFamily="34" charset="0"/>
              </a:rPr>
              <a:t>Explain how to override inherited methods</a:t>
            </a:r>
          </a:p>
          <a:p>
            <a:pPr marL="800100" lvl="1" indent="-342900">
              <a:buFont typeface="Wingdings" pitchFamily="2" charset="2"/>
              <a:buChar char="Ø"/>
              <a:defRPr/>
            </a:pPr>
            <a:r>
              <a:rPr lang="en-US" sz="2200" dirty="0">
                <a:latin typeface="Arial" panose="020B0604020202020204" pitchFamily="34" charset="0"/>
                <a:cs typeface="Arial" panose="020B0604020202020204" pitchFamily="34" charset="0"/>
              </a:rPr>
              <a:t>Define abstract classes and their use</a:t>
            </a:r>
          </a:p>
          <a:p>
            <a:pPr marL="800100" lvl="1" indent="-342900">
              <a:buFont typeface="Wingdings" pitchFamily="2" charset="2"/>
              <a:buChar char="Ø"/>
              <a:defRPr/>
            </a:pPr>
            <a:r>
              <a:rPr lang="en-US" sz="2200" dirty="0">
                <a:latin typeface="Arial" panose="020B0604020202020204" pitchFamily="34" charset="0"/>
                <a:cs typeface="Arial" panose="020B0604020202020204" pitchFamily="34" charset="0"/>
              </a:rPr>
              <a:t>Define interfaces and their use</a:t>
            </a:r>
          </a:p>
          <a:p>
            <a:pPr marL="800100" lvl="1" indent="-342900">
              <a:buFont typeface="Wingdings" pitchFamily="2" charset="2"/>
              <a:buChar char="Ø"/>
              <a:defRPr/>
            </a:pPr>
            <a:r>
              <a:rPr lang="en-US" sz="2200" dirty="0">
                <a:latin typeface="Arial" panose="020B0604020202020204" pitchFamily="34" charset="0"/>
                <a:cs typeface="Arial" panose="020B0604020202020204" pitchFamily="34" charset="0"/>
              </a:rPr>
              <a:t>Describe the difference between extending from a class and implementing interfaces</a:t>
            </a:r>
          </a:p>
          <a:p>
            <a:pPr marL="800100" lvl="1" indent="-342900">
              <a:buFont typeface="Wingdings" pitchFamily="2" charset="2"/>
              <a:buChar char="Ø"/>
              <a:defRPr/>
            </a:pPr>
            <a:r>
              <a:rPr lang="en-US" sz="2200" dirty="0">
                <a:latin typeface="Arial" panose="020B0604020202020204" pitchFamily="34" charset="0"/>
                <a:cs typeface="Arial" panose="020B0604020202020204" pitchFamily="34" charset="0"/>
              </a:rPr>
              <a:t>Discuss up-casting / down-casting references</a:t>
            </a:r>
          </a:p>
          <a:p>
            <a:pPr marL="800100" lvl="1" indent="-342900">
              <a:buFont typeface="Wingdings" pitchFamily="2" charset="2"/>
              <a:buChar char="Ø"/>
              <a:defRPr/>
            </a:pPr>
            <a:r>
              <a:rPr lang="en-US" sz="2200" dirty="0">
                <a:latin typeface="Arial" panose="020B0604020202020204" pitchFamily="34" charset="0"/>
                <a:cs typeface="Arial" panose="020B0604020202020204" pitchFamily="34" charset="0"/>
              </a:rPr>
              <a:t>Discuss virtual method invocation in Java</a:t>
            </a:r>
          </a:p>
          <a:p>
            <a:pPr marL="800100" lvl="1" indent="-342900">
              <a:buFont typeface="Wingdings" pitchFamily="2" charset="2"/>
              <a:buChar char="Ø"/>
              <a:defRPr/>
            </a:pPr>
            <a:endParaRPr lang="en-US" sz="2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endParaRPr lang="en-US" sz="2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endParaRPr lang="en-US" sz="2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endParaRPr lang="en-US" sz="2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endParaRPr lang="en-US" sz="22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51544D5-776C-40DA-8EAC-92216A2BA96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05800" y="1057275"/>
            <a:ext cx="3840057" cy="4743450"/>
          </a:xfrm>
          <a:prstGeom prst="rect">
            <a:avLst/>
          </a:prstGeom>
        </p:spPr>
      </p:pic>
    </p:spTree>
    <p:extLst>
      <p:ext uri="{BB962C8B-B14F-4D97-AF65-F5344CB8AC3E}">
        <p14:creationId xmlns:p14="http://schemas.microsoft.com/office/powerpoint/2010/main" val="2232729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B6C9134-6FF3-4720-AE9A-E763251E2440}"/>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B4E41B03-18E5-41E0-BDFD-DC54E2018C26}"/>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20</a:t>
            </a:fld>
            <a:endParaRPr lang="en-US" dirty="0"/>
          </a:p>
        </p:txBody>
      </p:sp>
      <p:sp>
        <p:nvSpPr>
          <p:cNvPr id="6" name="Slide Number Placeholder 3">
            <a:extLst>
              <a:ext uri="{FF2B5EF4-FFF2-40B4-BE49-F238E27FC236}">
                <a16:creationId xmlns:a16="http://schemas.microsoft.com/office/drawing/2014/main" id="{2F930795-22DF-49F4-8E14-C1949D9BBB38}"/>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7F242749-6CC3-4B99-8D80-AACB4D716158}" type="slidenum">
              <a:rPr lang="en-US"/>
              <a:pPr algn="r" eaLnBrk="0" hangingPunct="0">
                <a:spcBef>
                  <a:spcPct val="0"/>
                </a:spcBef>
                <a:buClrTx/>
              </a:pPr>
              <a:t>20</a:t>
            </a:fld>
            <a:endParaRPr lang="en-US"/>
          </a:p>
        </p:txBody>
      </p:sp>
      <p:sp>
        <p:nvSpPr>
          <p:cNvPr id="7" name="Rectangle 2">
            <a:extLst>
              <a:ext uri="{FF2B5EF4-FFF2-40B4-BE49-F238E27FC236}">
                <a16:creationId xmlns:a16="http://schemas.microsoft.com/office/drawing/2014/main" id="{4F0B50A9-7CF1-4B78-A668-B5B72039A59E}"/>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Rules on Interface</a:t>
            </a:r>
          </a:p>
        </p:txBody>
      </p:sp>
      <p:sp>
        <p:nvSpPr>
          <p:cNvPr id="8" name="Rectangle 3">
            <a:extLst>
              <a:ext uri="{FF2B5EF4-FFF2-40B4-BE49-F238E27FC236}">
                <a16:creationId xmlns:a16="http://schemas.microsoft.com/office/drawing/2014/main" id="{B9444082-2EE7-4AEF-ADCA-02782F6DF063}"/>
              </a:ext>
            </a:extLst>
          </p:cNvPr>
          <p:cNvSpPr txBox="1">
            <a:spLocks noChangeArrowheads="1"/>
          </p:cNvSpPr>
          <p:nvPr/>
        </p:nvSpPr>
        <p:spPr>
          <a:xfrm>
            <a:off x="409585" y="1172817"/>
            <a:ext cx="10324676" cy="4273827"/>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81000" indent="-38100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An interface can extend several interfaces</a:t>
            </a:r>
          </a:p>
          <a:p>
            <a:pPr marL="381000" indent="-38100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Interfaces can be implemented by any class</a:t>
            </a:r>
          </a:p>
          <a:p>
            <a:pPr marL="381000" indent="-38100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A class can implement several interfaces</a:t>
            </a:r>
          </a:p>
          <a:p>
            <a:pPr marL="381000" indent="-38100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A class that implements an interface partially must be declared abstract</a:t>
            </a:r>
          </a:p>
          <a:p>
            <a:pPr marL="381000" indent="-38100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An interface can be declared as a reference variable</a:t>
            </a:r>
          </a:p>
          <a:p>
            <a:pPr marL="381000" indent="-38100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An interface cannot be instantiated</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3962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BFE965B-0D6D-4302-825E-CA78DFA37865}"/>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F18FA304-01DC-499E-B583-A80535EBAFB6}"/>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21</a:t>
            </a:fld>
            <a:endParaRPr lang="en-US" dirty="0"/>
          </a:p>
        </p:txBody>
      </p:sp>
      <p:sp>
        <p:nvSpPr>
          <p:cNvPr id="6" name="Slide Number Placeholder 3">
            <a:extLst>
              <a:ext uri="{FF2B5EF4-FFF2-40B4-BE49-F238E27FC236}">
                <a16:creationId xmlns:a16="http://schemas.microsoft.com/office/drawing/2014/main" id="{A3C95DF8-AAAB-4384-A1C7-ABBC263F2834}"/>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5204A55B-0DFB-4641-9B54-A34EAC0EC21B}" type="slidenum">
              <a:rPr lang="en-US"/>
              <a:pPr algn="r" eaLnBrk="0" hangingPunct="0">
                <a:spcBef>
                  <a:spcPct val="0"/>
                </a:spcBef>
                <a:buClrTx/>
              </a:pPr>
              <a:t>21</a:t>
            </a:fld>
            <a:endParaRPr lang="en-US"/>
          </a:p>
        </p:txBody>
      </p:sp>
      <p:sp>
        <p:nvSpPr>
          <p:cNvPr id="7" name="Rectangle 2">
            <a:extLst>
              <a:ext uri="{FF2B5EF4-FFF2-40B4-BE49-F238E27FC236}">
                <a16:creationId xmlns:a16="http://schemas.microsoft.com/office/drawing/2014/main" id="{60C9ABF3-D0DA-4A3E-8FAF-6C7453F16D04}"/>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Reference Casting</a:t>
            </a:r>
          </a:p>
        </p:txBody>
      </p:sp>
      <p:sp>
        <p:nvSpPr>
          <p:cNvPr id="8" name="Rectangle 3">
            <a:extLst>
              <a:ext uri="{FF2B5EF4-FFF2-40B4-BE49-F238E27FC236}">
                <a16:creationId xmlns:a16="http://schemas.microsoft.com/office/drawing/2014/main" id="{280A3BE6-0662-49FD-BC93-9087BBFDA7BD}"/>
              </a:ext>
            </a:extLst>
          </p:cNvPr>
          <p:cNvSpPr txBox="1">
            <a:spLocks noChangeArrowheads="1"/>
          </p:cNvSpPr>
          <p:nvPr/>
        </p:nvSpPr>
        <p:spPr>
          <a:xfrm>
            <a:off x="436879" y="1013791"/>
            <a:ext cx="11231659" cy="5038217"/>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Reference casting is converting a reference data type to another.</a:t>
            </a:r>
          </a:p>
          <a:p>
            <a:pPr marL="342900" indent="-34290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Reference casting is only allowed between classes that belong to an inheritance chain.</a:t>
            </a:r>
          </a:p>
          <a:p>
            <a:pPr marL="342900" indent="-34290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Reference casting is useful in many programming situations as it allows a reference variable of a specific type to point to different subtypes of objects.</a:t>
            </a:r>
          </a:p>
          <a:p>
            <a:pPr marL="342900" indent="-34290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A reference type gives us a ‘view’ of an object. An object is perceived depending on what reference type is used.</a:t>
            </a:r>
          </a:p>
          <a:p>
            <a:pPr marL="342900" indent="-342900">
              <a:lnSpc>
                <a:spcPct val="15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9" name="Content Placeholder 9">
            <a:extLst>
              <a:ext uri="{FF2B5EF4-FFF2-40B4-BE49-F238E27FC236}">
                <a16:creationId xmlns:a16="http://schemas.microsoft.com/office/drawing/2014/main" id="{3197E152-C058-4973-A086-EF52675EDA5C}"/>
              </a:ext>
            </a:extLst>
          </p:cNvPr>
          <p:cNvSpPr txBox="1">
            <a:spLocks/>
          </p:cNvSpPr>
          <p:nvPr/>
        </p:nvSpPr>
        <p:spPr bwMode="gray">
          <a:xfrm>
            <a:off x="2420938" y="5849939"/>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p>
            <a:pPr eaLnBrk="0" hangingPunct="0">
              <a:buClr>
                <a:srgbClr val="000000"/>
              </a:buClr>
              <a:defRPr/>
            </a:pPr>
            <a:r>
              <a:rPr lang="en-US" sz="1600" dirty="0">
                <a:latin typeface="Arial" pitchFamily="34" charset="0"/>
              </a:rPr>
              <a:t>Refer to the ReferenceCastingSample.java sample code.</a:t>
            </a:r>
          </a:p>
        </p:txBody>
      </p:sp>
      <p:sp>
        <p:nvSpPr>
          <p:cNvPr id="10" name="Rounded Rectangle 5">
            <a:extLst>
              <a:ext uri="{FF2B5EF4-FFF2-40B4-BE49-F238E27FC236}">
                <a16:creationId xmlns:a16="http://schemas.microsoft.com/office/drawing/2014/main" id="{A03B9264-FBD0-4528-968C-94792B6EAD4B}"/>
              </a:ext>
            </a:extLst>
          </p:cNvPr>
          <p:cNvSpPr/>
          <p:nvPr/>
        </p:nvSpPr>
        <p:spPr bwMode="auto">
          <a:xfrm>
            <a:off x="1981200" y="5853339"/>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55260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4A8F75F-3166-46CC-B2E5-2B21B823CC74}"/>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A493F19E-AFE9-4DD5-B450-104641C5D007}"/>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22</a:t>
            </a:fld>
            <a:endParaRPr lang="en-US" dirty="0"/>
          </a:p>
        </p:txBody>
      </p:sp>
      <p:sp>
        <p:nvSpPr>
          <p:cNvPr id="6" name="Slide Number Placeholder 3">
            <a:extLst>
              <a:ext uri="{FF2B5EF4-FFF2-40B4-BE49-F238E27FC236}">
                <a16:creationId xmlns:a16="http://schemas.microsoft.com/office/drawing/2014/main" id="{827E939E-DECB-4E89-AEB1-D7A1053417E1}"/>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7883AC7E-A296-41F3-AB3E-99D8FE633483}" type="slidenum">
              <a:rPr lang="en-US"/>
              <a:pPr algn="r" eaLnBrk="0" hangingPunct="0">
                <a:spcBef>
                  <a:spcPct val="0"/>
                </a:spcBef>
                <a:buClrTx/>
              </a:pPr>
              <a:t>22</a:t>
            </a:fld>
            <a:endParaRPr lang="en-US"/>
          </a:p>
        </p:txBody>
      </p:sp>
      <p:sp>
        <p:nvSpPr>
          <p:cNvPr id="7" name="Rectangle 2">
            <a:extLst>
              <a:ext uri="{FF2B5EF4-FFF2-40B4-BE49-F238E27FC236}">
                <a16:creationId xmlns:a16="http://schemas.microsoft.com/office/drawing/2014/main" id="{35E2D9FD-0F0B-4C92-A1D2-E1B6DE1EDA3E}"/>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Reference Casting Flow</a:t>
            </a:r>
          </a:p>
        </p:txBody>
      </p:sp>
      <p:grpSp>
        <p:nvGrpSpPr>
          <p:cNvPr id="8" name="Group 3">
            <a:extLst>
              <a:ext uri="{FF2B5EF4-FFF2-40B4-BE49-F238E27FC236}">
                <a16:creationId xmlns:a16="http://schemas.microsoft.com/office/drawing/2014/main" id="{494F6B0C-1E95-47D9-9C69-A1305161429A}"/>
              </a:ext>
            </a:extLst>
          </p:cNvPr>
          <p:cNvGrpSpPr>
            <a:grpSpLocks/>
          </p:cNvGrpSpPr>
          <p:nvPr/>
        </p:nvGrpSpPr>
        <p:grpSpPr bwMode="auto">
          <a:xfrm>
            <a:off x="7299323" y="4275138"/>
            <a:ext cx="1174750" cy="538162"/>
            <a:chOff x="2366" y="1223"/>
            <a:chExt cx="780" cy="390"/>
          </a:xfrm>
        </p:grpSpPr>
        <p:sp>
          <p:nvSpPr>
            <p:cNvPr id="9" name="Rectangle 4">
              <a:extLst>
                <a:ext uri="{FF2B5EF4-FFF2-40B4-BE49-F238E27FC236}">
                  <a16:creationId xmlns:a16="http://schemas.microsoft.com/office/drawing/2014/main" id="{75B80101-CF0F-4B31-A64F-AB2A461270C7}"/>
                </a:ext>
              </a:extLst>
            </p:cNvPr>
            <p:cNvSpPr>
              <a:spLocks noChangeArrowheads="1"/>
            </p:cNvSpPr>
            <p:nvPr/>
          </p:nvSpPr>
          <p:spPr bwMode="auto">
            <a:xfrm>
              <a:off x="2366" y="1223"/>
              <a:ext cx="780" cy="390"/>
            </a:xfrm>
            <a:prstGeom prst="rect">
              <a:avLst/>
            </a:prstGeom>
            <a:solidFill>
              <a:srgbClr val="3366FF">
                <a:alpha val="50000"/>
              </a:srgbClr>
            </a:solidFill>
            <a:ln w="9525">
              <a:noFill/>
              <a:miter lim="800000"/>
              <a:headEnd/>
              <a:tailEnd/>
            </a:ln>
            <a:effectLst>
              <a:outerShdw sy="50000" rotWithShape="0">
                <a:schemeClr val="bg2">
                  <a:alpha val="50000"/>
                </a:schemeClr>
              </a:outerShdw>
            </a:effectLst>
          </p:spPr>
          <p:txBody>
            <a:bodyPr wrap="none" anchor="ctr"/>
            <a:lstStyle/>
            <a:p>
              <a:pPr>
                <a:defRPr/>
              </a:pPr>
              <a:endParaRPr lang="en-PH"/>
            </a:p>
          </p:txBody>
        </p:sp>
        <p:sp>
          <p:nvSpPr>
            <p:cNvPr id="10" name="Text Box 5">
              <a:extLst>
                <a:ext uri="{FF2B5EF4-FFF2-40B4-BE49-F238E27FC236}">
                  <a16:creationId xmlns:a16="http://schemas.microsoft.com/office/drawing/2014/main" id="{7972873E-1A61-4B57-A8E9-ECFCC95B2E60}"/>
                </a:ext>
              </a:extLst>
            </p:cNvPr>
            <p:cNvSpPr txBox="1">
              <a:spLocks noChangeArrowheads="1"/>
            </p:cNvSpPr>
            <p:nvPr/>
          </p:nvSpPr>
          <p:spPr bwMode="auto">
            <a:xfrm>
              <a:off x="2419" y="1231"/>
              <a:ext cx="709" cy="335"/>
            </a:xfrm>
            <a:prstGeom prst="rect">
              <a:avLst/>
            </a:prstGeom>
            <a:noFill/>
            <a:ln w="9525">
              <a:noFill/>
              <a:miter lim="800000"/>
              <a:headEnd/>
              <a:tailEnd/>
            </a:ln>
          </p:spPr>
          <p:txBody>
            <a:bodyPr lIns="0" rIns="0">
              <a:spAutoFit/>
            </a:bodyPr>
            <a:lstStyle/>
            <a:p>
              <a:pPr eaLnBrk="0" hangingPunct="0">
                <a:lnSpc>
                  <a:spcPct val="100000"/>
                </a:lnSpc>
                <a:spcBef>
                  <a:spcPct val="50000"/>
                </a:spcBef>
                <a:buClrTx/>
              </a:pPr>
              <a:r>
                <a:rPr lang="en-US" sz="2400" b="1" dirty="0"/>
                <a:t>Person</a:t>
              </a:r>
            </a:p>
          </p:txBody>
        </p:sp>
      </p:grpSp>
      <p:grpSp>
        <p:nvGrpSpPr>
          <p:cNvPr id="11" name="Group 9">
            <a:extLst>
              <a:ext uri="{FF2B5EF4-FFF2-40B4-BE49-F238E27FC236}">
                <a16:creationId xmlns:a16="http://schemas.microsoft.com/office/drawing/2014/main" id="{E7D73542-1160-439F-8304-242F38C2CFEF}"/>
              </a:ext>
            </a:extLst>
          </p:cNvPr>
          <p:cNvGrpSpPr>
            <a:grpSpLocks/>
          </p:cNvGrpSpPr>
          <p:nvPr/>
        </p:nvGrpSpPr>
        <p:grpSpPr bwMode="auto">
          <a:xfrm>
            <a:off x="5299073" y="4359276"/>
            <a:ext cx="1758950" cy="1819275"/>
            <a:chOff x="1219" y="1409"/>
            <a:chExt cx="1168" cy="1000"/>
          </a:xfrm>
        </p:grpSpPr>
        <p:sp>
          <p:nvSpPr>
            <p:cNvPr id="12" name="Oval 10">
              <a:extLst>
                <a:ext uri="{FF2B5EF4-FFF2-40B4-BE49-F238E27FC236}">
                  <a16:creationId xmlns:a16="http://schemas.microsoft.com/office/drawing/2014/main" id="{FA65F0BB-938B-4F11-B799-49110BCCB617}"/>
                </a:ext>
              </a:extLst>
            </p:cNvPr>
            <p:cNvSpPr>
              <a:spLocks noChangeArrowheads="1"/>
            </p:cNvSpPr>
            <p:nvPr/>
          </p:nvSpPr>
          <p:spPr bwMode="auto">
            <a:xfrm>
              <a:off x="1219" y="2322"/>
              <a:ext cx="97" cy="87"/>
            </a:xfrm>
            <a:prstGeom prst="ellipse">
              <a:avLst/>
            </a:prstGeom>
            <a:solidFill>
              <a:schemeClr val="accent1"/>
            </a:solidFill>
            <a:ln w="9525">
              <a:solidFill>
                <a:srgbClr val="6699FF"/>
              </a:solidFill>
              <a:round/>
              <a:headEnd/>
              <a:tailEnd/>
            </a:ln>
            <a:effectLst>
              <a:prstShdw prst="shdw17" dist="17961" dir="2700000">
                <a:srgbClr val="3D5C99"/>
              </a:prstShdw>
            </a:effectLst>
          </p:spPr>
          <p:txBody>
            <a:bodyPr wrap="none" anchor="ctr"/>
            <a:lstStyle/>
            <a:p>
              <a:endParaRPr lang="en-PH"/>
            </a:p>
          </p:txBody>
        </p:sp>
        <p:sp>
          <p:nvSpPr>
            <p:cNvPr id="13" name="Line 11">
              <a:extLst>
                <a:ext uri="{FF2B5EF4-FFF2-40B4-BE49-F238E27FC236}">
                  <a16:creationId xmlns:a16="http://schemas.microsoft.com/office/drawing/2014/main" id="{10220696-F3C8-42E7-AC97-1FBF3314816C}"/>
                </a:ext>
              </a:extLst>
            </p:cNvPr>
            <p:cNvSpPr>
              <a:spLocks noChangeShapeType="1"/>
            </p:cNvSpPr>
            <p:nvPr/>
          </p:nvSpPr>
          <p:spPr bwMode="auto">
            <a:xfrm flipH="1" flipV="1">
              <a:off x="1270" y="2010"/>
              <a:ext cx="0" cy="301"/>
            </a:xfrm>
            <a:prstGeom prst="line">
              <a:avLst/>
            </a:prstGeom>
            <a:noFill/>
            <a:ln w="9525">
              <a:solidFill>
                <a:srgbClr val="6699FF"/>
              </a:solidFill>
              <a:prstDash val="dash"/>
              <a:round/>
              <a:headEnd/>
              <a:tailEnd/>
            </a:ln>
            <a:effectLst>
              <a:prstShdw prst="shdw17" dist="17961" dir="2700000">
                <a:srgbClr val="3D5C99"/>
              </a:prstShdw>
            </a:effectLst>
          </p:spPr>
          <p:txBody>
            <a:bodyPr wrap="none" anchor="ctr"/>
            <a:lstStyle/>
            <a:p>
              <a:endParaRPr lang="en-GB"/>
            </a:p>
          </p:txBody>
        </p:sp>
        <p:sp>
          <p:nvSpPr>
            <p:cNvPr id="14" name="Line 12">
              <a:extLst>
                <a:ext uri="{FF2B5EF4-FFF2-40B4-BE49-F238E27FC236}">
                  <a16:creationId xmlns:a16="http://schemas.microsoft.com/office/drawing/2014/main" id="{782BDD7E-4F13-41B4-96D0-4D5FD3B2397D}"/>
                </a:ext>
              </a:extLst>
            </p:cNvPr>
            <p:cNvSpPr>
              <a:spLocks noChangeShapeType="1"/>
            </p:cNvSpPr>
            <p:nvPr/>
          </p:nvSpPr>
          <p:spPr bwMode="auto">
            <a:xfrm>
              <a:off x="1270" y="2003"/>
              <a:ext cx="487" cy="0"/>
            </a:xfrm>
            <a:prstGeom prst="line">
              <a:avLst/>
            </a:prstGeom>
            <a:noFill/>
            <a:ln w="9525">
              <a:solidFill>
                <a:srgbClr val="6699FF"/>
              </a:solidFill>
              <a:prstDash val="dash"/>
              <a:round/>
              <a:headEnd/>
              <a:tailEnd/>
            </a:ln>
            <a:effectLst>
              <a:prstShdw prst="shdw17" dist="17961" dir="2700000">
                <a:srgbClr val="3D5C99"/>
              </a:prstShdw>
            </a:effectLst>
          </p:spPr>
          <p:txBody>
            <a:bodyPr wrap="none" anchor="ctr"/>
            <a:lstStyle/>
            <a:p>
              <a:endParaRPr lang="en-GB"/>
            </a:p>
          </p:txBody>
        </p:sp>
        <p:sp>
          <p:nvSpPr>
            <p:cNvPr id="15" name="Line 13">
              <a:extLst>
                <a:ext uri="{FF2B5EF4-FFF2-40B4-BE49-F238E27FC236}">
                  <a16:creationId xmlns:a16="http://schemas.microsoft.com/office/drawing/2014/main" id="{30F41A26-3259-483B-89F7-C1514FF8414A}"/>
                </a:ext>
              </a:extLst>
            </p:cNvPr>
            <p:cNvSpPr>
              <a:spLocks noChangeShapeType="1"/>
            </p:cNvSpPr>
            <p:nvPr/>
          </p:nvSpPr>
          <p:spPr bwMode="auto">
            <a:xfrm flipV="1">
              <a:off x="1766" y="1728"/>
              <a:ext cx="0" cy="275"/>
            </a:xfrm>
            <a:prstGeom prst="line">
              <a:avLst/>
            </a:prstGeom>
            <a:noFill/>
            <a:ln w="9525">
              <a:solidFill>
                <a:srgbClr val="6699FF"/>
              </a:solidFill>
              <a:prstDash val="dash"/>
              <a:round/>
              <a:headEnd/>
              <a:tailEnd/>
            </a:ln>
            <a:effectLst>
              <a:prstShdw prst="shdw17" dist="17961" dir="2700000">
                <a:srgbClr val="3D5C99"/>
              </a:prstShdw>
            </a:effectLst>
          </p:spPr>
          <p:txBody>
            <a:bodyPr wrap="none" anchor="ctr"/>
            <a:lstStyle/>
            <a:p>
              <a:endParaRPr lang="en-GB"/>
            </a:p>
          </p:txBody>
        </p:sp>
        <p:sp>
          <p:nvSpPr>
            <p:cNvPr id="16" name="Line 14">
              <a:extLst>
                <a:ext uri="{FF2B5EF4-FFF2-40B4-BE49-F238E27FC236}">
                  <a16:creationId xmlns:a16="http://schemas.microsoft.com/office/drawing/2014/main" id="{D829D757-FE67-4216-AE47-6C5F8697F203}"/>
                </a:ext>
              </a:extLst>
            </p:cNvPr>
            <p:cNvSpPr>
              <a:spLocks noChangeShapeType="1"/>
            </p:cNvSpPr>
            <p:nvPr/>
          </p:nvSpPr>
          <p:spPr bwMode="auto">
            <a:xfrm>
              <a:off x="1757" y="1737"/>
              <a:ext cx="630" cy="0"/>
            </a:xfrm>
            <a:prstGeom prst="line">
              <a:avLst/>
            </a:prstGeom>
            <a:noFill/>
            <a:ln w="9525">
              <a:solidFill>
                <a:srgbClr val="6699FF"/>
              </a:solidFill>
              <a:prstDash val="lgDash"/>
              <a:round/>
              <a:headEnd/>
              <a:tailEnd/>
            </a:ln>
            <a:effectLst>
              <a:prstShdw prst="shdw17" dist="17961" dir="2700000">
                <a:srgbClr val="3D5C99"/>
              </a:prstShdw>
            </a:effectLst>
          </p:spPr>
          <p:txBody>
            <a:bodyPr wrap="none" anchor="ctr"/>
            <a:lstStyle/>
            <a:p>
              <a:endParaRPr lang="en-GB"/>
            </a:p>
          </p:txBody>
        </p:sp>
        <p:sp>
          <p:nvSpPr>
            <p:cNvPr id="17" name="Line 15">
              <a:extLst>
                <a:ext uri="{FF2B5EF4-FFF2-40B4-BE49-F238E27FC236}">
                  <a16:creationId xmlns:a16="http://schemas.microsoft.com/office/drawing/2014/main" id="{5E44928B-F129-4B6A-B6AE-4CB7286F6FCB}"/>
                </a:ext>
              </a:extLst>
            </p:cNvPr>
            <p:cNvSpPr>
              <a:spLocks noChangeShapeType="1"/>
            </p:cNvSpPr>
            <p:nvPr/>
          </p:nvSpPr>
          <p:spPr bwMode="auto">
            <a:xfrm flipH="1" flipV="1">
              <a:off x="2387" y="1409"/>
              <a:ext cx="0" cy="319"/>
            </a:xfrm>
            <a:prstGeom prst="line">
              <a:avLst/>
            </a:prstGeom>
            <a:noFill/>
            <a:ln w="9525">
              <a:solidFill>
                <a:srgbClr val="6699FF"/>
              </a:solidFill>
              <a:prstDash val="dash"/>
              <a:round/>
              <a:headEnd/>
              <a:tailEnd type="triangle" w="med" len="med"/>
            </a:ln>
            <a:effectLst>
              <a:prstShdw prst="shdw17" dist="17961" dir="2700000">
                <a:srgbClr val="3D5C99"/>
              </a:prstShdw>
            </a:effectLst>
          </p:spPr>
          <p:txBody>
            <a:bodyPr wrap="none" anchor="ctr"/>
            <a:lstStyle/>
            <a:p>
              <a:endParaRPr lang="en-GB"/>
            </a:p>
          </p:txBody>
        </p:sp>
      </p:grpSp>
      <p:sp>
        <p:nvSpPr>
          <p:cNvPr id="18" name="Text Box 16">
            <a:extLst>
              <a:ext uri="{FF2B5EF4-FFF2-40B4-BE49-F238E27FC236}">
                <a16:creationId xmlns:a16="http://schemas.microsoft.com/office/drawing/2014/main" id="{A0E5C577-F826-4257-81C6-B1C4B92A4269}"/>
              </a:ext>
            </a:extLst>
          </p:cNvPr>
          <p:cNvSpPr txBox="1">
            <a:spLocks noChangeArrowheads="1"/>
          </p:cNvSpPr>
          <p:nvPr/>
        </p:nvSpPr>
        <p:spPr bwMode="auto">
          <a:xfrm>
            <a:off x="4562473" y="4803775"/>
            <a:ext cx="1663700" cy="366712"/>
          </a:xfrm>
          <a:prstGeom prst="rect">
            <a:avLst/>
          </a:prstGeom>
          <a:noFill/>
          <a:ln w="9525">
            <a:noFill/>
            <a:miter lim="800000"/>
            <a:headEnd/>
            <a:tailEnd/>
          </a:ln>
        </p:spPr>
        <p:txBody>
          <a:bodyPr>
            <a:spAutoFit/>
          </a:bodyPr>
          <a:lstStyle/>
          <a:p>
            <a:pPr eaLnBrk="0" hangingPunct="0">
              <a:lnSpc>
                <a:spcPct val="100000"/>
              </a:lnSpc>
              <a:spcBef>
                <a:spcPct val="50000"/>
              </a:spcBef>
              <a:buClrTx/>
            </a:pPr>
            <a:r>
              <a:rPr lang="en-US" b="1">
                <a:solidFill>
                  <a:srgbClr val="0066FF"/>
                </a:solidFill>
              </a:rPr>
              <a:t>“Upcasting”</a:t>
            </a:r>
          </a:p>
        </p:txBody>
      </p:sp>
      <p:grpSp>
        <p:nvGrpSpPr>
          <p:cNvPr id="19" name="Group 17">
            <a:extLst>
              <a:ext uri="{FF2B5EF4-FFF2-40B4-BE49-F238E27FC236}">
                <a16:creationId xmlns:a16="http://schemas.microsoft.com/office/drawing/2014/main" id="{897902C0-AD19-4FD7-BA8D-8BF569BC1C35}"/>
              </a:ext>
            </a:extLst>
          </p:cNvPr>
          <p:cNvGrpSpPr>
            <a:grpSpLocks/>
          </p:cNvGrpSpPr>
          <p:nvPr/>
        </p:nvGrpSpPr>
        <p:grpSpPr bwMode="auto">
          <a:xfrm>
            <a:off x="6262686" y="4803775"/>
            <a:ext cx="3349625" cy="966788"/>
            <a:chOff x="1694" y="2213"/>
            <a:chExt cx="2225" cy="497"/>
          </a:xfrm>
        </p:grpSpPr>
        <p:sp>
          <p:nvSpPr>
            <p:cNvPr id="20" name="Line 18">
              <a:extLst>
                <a:ext uri="{FF2B5EF4-FFF2-40B4-BE49-F238E27FC236}">
                  <a16:creationId xmlns:a16="http://schemas.microsoft.com/office/drawing/2014/main" id="{1871FF12-C72B-43F0-B0C7-C3FD898AC488}"/>
                </a:ext>
              </a:extLst>
            </p:cNvPr>
            <p:cNvSpPr>
              <a:spLocks noChangeShapeType="1"/>
            </p:cNvSpPr>
            <p:nvPr/>
          </p:nvSpPr>
          <p:spPr bwMode="auto">
            <a:xfrm flipH="1" flipV="1">
              <a:off x="2756" y="2213"/>
              <a:ext cx="11" cy="492"/>
            </a:xfrm>
            <a:prstGeom prst="line">
              <a:avLst/>
            </a:prstGeom>
            <a:noFill/>
            <a:ln w="25400">
              <a:solidFill>
                <a:srgbClr val="1E3D5C"/>
              </a:solidFill>
              <a:round/>
              <a:headEnd/>
              <a:tailEnd type="triangle" w="med" len="med"/>
            </a:ln>
          </p:spPr>
          <p:txBody>
            <a:bodyPr wrap="none" anchor="ctr"/>
            <a:lstStyle/>
            <a:p>
              <a:endParaRPr lang="en-GB"/>
            </a:p>
          </p:txBody>
        </p:sp>
        <p:sp>
          <p:nvSpPr>
            <p:cNvPr id="21" name="Line 19">
              <a:extLst>
                <a:ext uri="{FF2B5EF4-FFF2-40B4-BE49-F238E27FC236}">
                  <a16:creationId xmlns:a16="http://schemas.microsoft.com/office/drawing/2014/main" id="{0D3E4ABE-0BCE-4A05-8E4E-3BFA3452F665}"/>
                </a:ext>
              </a:extLst>
            </p:cNvPr>
            <p:cNvSpPr>
              <a:spLocks noChangeShapeType="1"/>
            </p:cNvSpPr>
            <p:nvPr/>
          </p:nvSpPr>
          <p:spPr bwMode="auto">
            <a:xfrm>
              <a:off x="1694" y="2496"/>
              <a:ext cx="2225" cy="0"/>
            </a:xfrm>
            <a:prstGeom prst="line">
              <a:avLst/>
            </a:prstGeom>
            <a:noFill/>
            <a:ln w="25400">
              <a:solidFill>
                <a:srgbClr val="1E3D5C"/>
              </a:solidFill>
              <a:round/>
              <a:headEnd/>
              <a:tailEnd/>
            </a:ln>
          </p:spPr>
          <p:txBody>
            <a:bodyPr wrap="none" anchor="ctr"/>
            <a:lstStyle/>
            <a:p>
              <a:endParaRPr lang="en-GB"/>
            </a:p>
          </p:txBody>
        </p:sp>
        <p:sp>
          <p:nvSpPr>
            <p:cNvPr id="22" name="Line 20">
              <a:extLst>
                <a:ext uri="{FF2B5EF4-FFF2-40B4-BE49-F238E27FC236}">
                  <a16:creationId xmlns:a16="http://schemas.microsoft.com/office/drawing/2014/main" id="{982B652A-AAC2-44BA-9DEC-D514E0922027}"/>
                </a:ext>
              </a:extLst>
            </p:cNvPr>
            <p:cNvSpPr>
              <a:spLocks noChangeShapeType="1"/>
            </p:cNvSpPr>
            <p:nvPr/>
          </p:nvSpPr>
          <p:spPr bwMode="auto">
            <a:xfrm flipV="1">
              <a:off x="1705" y="2506"/>
              <a:ext cx="0" cy="204"/>
            </a:xfrm>
            <a:prstGeom prst="line">
              <a:avLst/>
            </a:prstGeom>
            <a:noFill/>
            <a:ln w="25400">
              <a:solidFill>
                <a:srgbClr val="1E3D5C"/>
              </a:solidFill>
              <a:round/>
              <a:headEnd/>
              <a:tailEnd/>
            </a:ln>
          </p:spPr>
          <p:txBody>
            <a:bodyPr wrap="none" anchor="ctr"/>
            <a:lstStyle/>
            <a:p>
              <a:endParaRPr lang="en-GB"/>
            </a:p>
          </p:txBody>
        </p:sp>
        <p:sp>
          <p:nvSpPr>
            <p:cNvPr id="23" name="Line 21">
              <a:extLst>
                <a:ext uri="{FF2B5EF4-FFF2-40B4-BE49-F238E27FC236}">
                  <a16:creationId xmlns:a16="http://schemas.microsoft.com/office/drawing/2014/main" id="{DC92D325-321E-4C7D-BB89-16427224B82F}"/>
                </a:ext>
              </a:extLst>
            </p:cNvPr>
            <p:cNvSpPr>
              <a:spLocks noChangeShapeType="1"/>
            </p:cNvSpPr>
            <p:nvPr/>
          </p:nvSpPr>
          <p:spPr bwMode="auto">
            <a:xfrm flipV="1">
              <a:off x="3913" y="2503"/>
              <a:ext cx="0" cy="204"/>
            </a:xfrm>
            <a:prstGeom prst="line">
              <a:avLst/>
            </a:prstGeom>
            <a:noFill/>
            <a:ln w="25400">
              <a:solidFill>
                <a:srgbClr val="1E3D5C"/>
              </a:solidFill>
              <a:round/>
              <a:headEnd/>
              <a:tailEnd/>
            </a:ln>
          </p:spPr>
          <p:txBody>
            <a:bodyPr wrap="none" anchor="ctr"/>
            <a:lstStyle/>
            <a:p>
              <a:endParaRPr lang="en-GB"/>
            </a:p>
          </p:txBody>
        </p:sp>
      </p:grpSp>
      <p:sp>
        <p:nvSpPr>
          <p:cNvPr id="24" name="Rectangle 37">
            <a:extLst>
              <a:ext uri="{FF2B5EF4-FFF2-40B4-BE49-F238E27FC236}">
                <a16:creationId xmlns:a16="http://schemas.microsoft.com/office/drawing/2014/main" id="{88D54D54-65CC-4E50-9EA9-3FA5A901E03E}"/>
              </a:ext>
            </a:extLst>
          </p:cNvPr>
          <p:cNvSpPr txBox="1">
            <a:spLocks noChangeArrowheads="1"/>
          </p:cNvSpPr>
          <p:nvPr/>
        </p:nvSpPr>
        <p:spPr>
          <a:xfrm>
            <a:off x="380999" y="1167765"/>
            <a:ext cx="9725016" cy="2568575"/>
          </a:xfrm>
          <a:prstGeom prst="rect">
            <a:avLst/>
          </a:prstGeom>
          <a:noFill/>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400" i="1" dirty="0">
                <a:latin typeface="Arial" panose="020B0604020202020204" pitchFamily="34" charset="0"/>
                <a:cs typeface="Arial" panose="020B0604020202020204" pitchFamily="34" charset="0"/>
              </a:rPr>
              <a:t>Upcasting </a:t>
            </a:r>
            <a:r>
              <a:rPr lang="en-US" sz="2400" dirty="0">
                <a:latin typeface="Arial" panose="020B0604020202020204" pitchFamily="34" charset="0"/>
                <a:cs typeface="Arial" panose="020B0604020202020204" pitchFamily="34" charset="0"/>
              </a:rPr>
              <a:t>is conversion up the inheritance hierarchy.</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To upcast a </a:t>
            </a:r>
            <a:r>
              <a:rPr lang="en-US" sz="2400" b="1" dirty="0">
                <a:latin typeface="Arial" panose="020B0604020202020204" pitchFamily="34" charset="0"/>
                <a:cs typeface="Arial" panose="020B0604020202020204" pitchFamily="34" charset="0"/>
              </a:rPr>
              <a:t>Student</a:t>
            </a:r>
            <a:r>
              <a:rPr lang="en-US" sz="2400" dirty="0">
                <a:latin typeface="Arial" panose="020B0604020202020204" pitchFamily="34" charset="0"/>
                <a:cs typeface="Arial" panose="020B0604020202020204" pitchFamily="34" charset="0"/>
              </a:rPr>
              <a:t> object, all you need to do is assign the object to a reference variable of type </a:t>
            </a:r>
            <a:r>
              <a:rPr lang="en-US" sz="2400" b="1" dirty="0">
                <a:latin typeface="Arial" panose="020B0604020202020204" pitchFamily="34" charset="0"/>
                <a:cs typeface="Arial" panose="020B0604020202020204" pitchFamily="34" charset="0"/>
              </a:rPr>
              <a:t>Person.</a:t>
            </a:r>
            <a:r>
              <a:rPr lang="en-US" sz="2400" dirty="0">
                <a:latin typeface="Arial" panose="020B0604020202020204" pitchFamily="34" charset="0"/>
                <a:cs typeface="Arial" panose="020B0604020202020204" pitchFamily="34" charset="0"/>
              </a:rPr>
              <a:t> Note that the </a:t>
            </a:r>
            <a:r>
              <a:rPr lang="en-US" sz="2400" b="1" dirty="0">
                <a:latin typeface="Arial" panose="020B0604020202020204" pitchFamily="34" charset="0"/>
                <a:cs typeface="Arial" panose="020B0604020202020204" pitchFamily="34" charset="0"/>
              </a:rPr>
              <a:t>p</a:t>
            </a:r>
            <a:r>
              <a:rPr lang="en-US" sz="2400" dirty="0">
                <a:latin typeface="Arial" panose="020B0604020202020204" pitchFamily="34" charset="0"/>
                <a:cs typeface="Arial" panose="020B0604020202020204" pitchFamily="34" charset="0"/>
              </a:rPr>
              <a:t> reference variable cannot access the members that are only available in </a:t>
            </a:r>
            <a:r>
              <a:rPr lang="en-US" sz="2400" b="1" dirty="0">
                <a:latin typeface="Arial" panose="020B0604020202020204" pitchFamily="34" charset="0"/>
                <a:cs typeface="Arial" panose="020B0604020202020204" pitchFamily="34" charset="0"/>
              </a:rPr>
              <a:t>Student.</a:t>
            </a:r>
            <a:r>
              <a:rPr lang="en-US" sz="2400" dirty="0">
                <a:latin typeface="Arial" panose="020B0604020202020204" pitchFamily="34" charset="0"/>
                <a:cs typeface="Arial" panose="020B0604020202020204" pitchFamily="34" charset="0"/>
              </a:rPr>
              <a:t> </a:t>
            </a:r>
          </a:p>
          <a:p>
            <a:endParaRPr lang="en-US" sz="2400" dirty="0">
              <a:latin typeface="Arial" panose="020B0604020202020204" pitchFamily="34" charset="0"/>
              <a:cs typeface="Arial" panose="020B0604020202020204" pitchFamily="34" charset="0"/>
            </a:endParaRPr>
          </a:p>
          <a:p>
            <a:pPr marL="1371600" lvl="3" indent="0">
              <a:buFont typeface="Arial" panose="020B0604020202020204" pitchFamily="34" charset="0"/>
              <a:buNone/>
            </a:pPr>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Assuming Student is a subclass of Person</a:t>
            </a:r>
          </a:p>
          <a:p>
            <a:pPr marL="1371600" lvl="3" indent="0">
              <a:buFont typeface="Arial" panose="020B0604020202020204" pitchFamily="34" charset="0"/>
              <a:buNone/>
            </a:pPr>
            <a:r>
              <a:rPr lang="en-US" i="1" dirty="0">
                <a:latin typeface="Arial" panose="020B0604020202020204" pitchFamily="34" charset="0"/>
                <a:cs typeface="Arial" panose="020B0604020202020204" pitchFamily="34" charset="0"/>
              </a:rPr>
              <a:t>	Person p = new Student(); //upcasting</a:t>
            </a:r>
            <a:endParaRPr lang="en-US" dirty="0">
              <a:latin typeface="Arial" panose="020B0604020202020204" pitchFamily="34" charset="0"/>
              <a:cs typeface="Arial" panose="020B0604020202020204" pitchFamily="34" charset="0"/>
            </a:endParaRPr>
          </a:p>
        </p:txBody>
      </p:sp>
      <p:sp>
        <p:nvSpPr>
          <p:cNvPr id="25" name="Text Box 7">
            <a:extLst>
              <a:ext uri="{FF2B5EF4-FFF2-40B4-BE49-F238E27FC236}">
                <a16:creationId xmlns:a16="http://schemas.microsoft.com/office/drawing/2014/main" id="{1F21E398-A0DF-418E-994D-726756F7DD92}"/>
              </a:ext>
            </a:extLst>
          </p:cNvPr>
          <p:cNvSpPr txBox="1">
            <a:spLocks noChangeArrowheads="1"/>
          </p:cNvSpPr>
          <p:nvPr/>
        </p:nvSpPr>
        <p:spPr bwMode="auto">
          <a:xfrm>
            <a:off x="7178673" y="5786438"/>
            <a:ext cx="1384300" cy="400050"/>
          </a:xfrm>
          <a:prstGeom prst="rect">
            <a:avLst/>
          </a:prstGeom>
          <a:solidFill>
            <a:schemeClr val="accent1">
              <a:alpha val="50000"/>
            </a:scheme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dirty="0"/>
              <a:t>Employee</a:t>
            </a:r>
          </a:p>
        </p:txBody>
      </p:sp>
      <p:sp>
        <p:nvSpPr>
          <p:cNvPr id="26" name="Text Box 8">
            <a:extLst>
              <a:ext uri="{FF2B5EF4-FFF2-40B4-BE49-F238E27FC236}">
                <a16:creationId xmlns:a16="http://schemas.microsoft.com/office/drawing/2014/main" id="{A76BA21A-FE9C-4E32-96AB-457CA0EDD954}"/>
              </a:ext>
            </a:extLst>
          </p:cNvPr>
          <p:cNvSpPr txBox="1">
            <a:spLocks noChangeArrowheads="1"/>
          </p:cNvSpPr>
          <p:nvPr/>
        </p:nvSpPr>
        <p:spPr bwMode="auto">
          <a:xfrm>
            <a:off x="8840786" y="5786438"/>
            <a:ext cx="1376363" cy="400050"/>
          </a:xfrm>
          <a:prstGeom prst="rect">
            <a:avLst/>
          </a:prstGeom>
          <a:solidFill>
            <a:schemeClr val="accent1">
              <a:alpha val="50000"/>
            </a:scheme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dirty="0"/>
              <a:t>Teacher</a:t>
            </a:r>
          </a:p>
        </p:txBody>
      </p:sp>
      <p:sp>
        <p:nvSpPr>
          <p:cNvPr id="27" name="Text Box 38">
            <a:extLst>
              <a:ext uri="{FF2B5EF4-FFF2-40B4-BE49-F238E27FC236}">
                <a16:creationId xmlns:a16="http://schemas.microsoft.com/office/drawing/2014/main" id="{C6D5C310-7CB0-4118-8050-04022DBC1568}"/>
              </a:ext>
            </a:extLst>
          </p:cNvPr>
          <p:cNvSpPr txBox="1">
            <a:spLocks noChangeArrowheads="1"/>
          </p:cNvSpPr>
          <p:nvPr/>
        </p:nvSpPr>
        <p:spPr bwMode="auto">
          <a:xfrm>
            <a:off x="5648324" y="5786438"/>
            <a:ext cx="1228725" cy="400050"/>
          </a:xfrm>
          <a:prstGeom prst="rect">
            <a:avLst/>
          </a:prstGeom>
          <a:solidFill>
            <a:schemeClr val="accent1">
              <a:alpha val="50000"/>
            </a:scheme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dirty="0"/>
              <a:t>Student</a:t>
            </a:r>
          </a:p>
        </p:txBody>
      </p:sp>
    </p:spTree>
    <p:extLst>
      <p:ext uri="{BB962C8B-B14F-4D97-AF65-F5344CB8AC3E}">
        <p14:creationId xmlns:p14="http://schemas.microsoft.com/office/powerpoint/2010/main" val="4162688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B1FBBAA-45A1-4975-8D54-46211E417191}"/>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729475F6-42F1-4C36-B592-823397F6132A}"/>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23</a:t>
            </a:fld>
            <a:endParaRPr lang="en-US" dirty="0"/>
          </a:p>
        </p:txBody>
      </p:sp>
      <p:sp>
        <p:nvSpPr>
          <p:cNvPr id="6" name="Slide Number Placeholder 3">
            <a:extLst>
              <a:ext uri="{FF2B5EF4-FFF2-40B4-BE49-F238E27FC236}">
                <a16:creationId xmlns:a16="http://schemas.microsoft.com/office/drawing/2014/main" id="{BB615DF7-77D1-4695-B3CA-46EDE66E9088}"/>
              </a:ext>
            </a:extLst>
          </p:cNvPr>
          <p:cNvSpPr txBox="1">
            <a:spLocks noGrp="1"/>
          </p:cNvSpPr>
          <p:nvPr/>
        </p:nvSpPr>
        <p:spPr bwMode="auto">
          <a:xfrm>
            <a:off x="10452098"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A84D64FA-73E5-46C9-8F26-8871DA609FC7}" type="slidenum">
              <a:rPr lang="en-US"/>
              <a:pPr algn="r" eaLnBrk="0" hangingPunct="0">
                <a:spcBef>
                  <a:spcPct val="0"/>
                </a:spcBef>
                <a:buClrTx/>
              </a:pPr>
              <a:t>23</a:t>
            </a:fld>
            <a:endParaRPr lang="en-US"/>
          </a:p>
        </p:txBody>
      </p:sp>
      <p:sp>
        <p:nvSpPr>
          <p:cNvPr id="7" name="Rectangle 2">
            <a:extLst>
              <a:ext uri="{FF2B5EF4-FFF2-40B4-BE49-F238E27FC236}">
                <a16:creationId xmlns:a16="http://schemas.microsoft.com/office/drawing/2014/main" id="{0ED1ECBD-C22B-4CD5-A00E-3026B546E08C}"/>
              </a:ext>
            </a:extLst>
          </p:cNvPr>
          <p:cNvSpPr txBox="1">
            <a:spLocks noChangeArrowheads="1"/>
          </p:cNvSpPr>
          <p:nvPr/>
        </p:nvSpPr>
        <p:spPr>
          <a:xfrm>
            <a:off x="409584" y="156246"/>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dirty="0"/>
              <a:t>Reference Casting Flow (cont.)</a:t>
            </a:r>
          </a:p>
        </p:txBody>
      </p:sp>
      <p:grpSp>
        <p:nvGrpSpPr>
          <p:cNvPr id="8" name="Group 3">
            <a:extLst>
              <a:ext uri="{FF2B5EF4-FFF2-40B4-BE49-F238E27FC236}">
                <a16:creationId xmlns:a16="http://schemas.microsoft.com/office/drawing/2014/main" id="{30859249-A4C6-461A-AC4B-A8BB16D92470}"/>
              </a:ext>
            </a:extLst>
          </p:cNvPr>
          <p:cNvGrpSpPr>
            <a:grpSpLocks/>
          </p:cNvGrpSpPr>
          <p:nvPr/>
        </p:nvGrpSpPr>
        <p:grpSpPr bwMode="auto">
          <a:xfrm>
            <a:off x="7275510" y="4275138"/>
            <a:ext cx="1174750" cy="538162"/>
            <a:chOff x="2366" y="1223"/>
            <a:chExt cx="780" cy="390"/>
          </a:xfrm>
        </p:grpSpPr>
        <p:sp>
          <p:nvSpPr>
            <p:cNvPr id="9" name="Rectangle 4">
              <a:extLst>
                <a:ext uri="{FF2B5EF4-FFF2-40B4-BE49-F238E27FC236}">
                  <a16:creationId xmlns:a16="http://schemas.microsoft.com/office/drawing/2014/main" id="{CEC1E1DE-45D1-462E-869F-9C17B264C01B}"/>
                </a:ext>
              </a:extLst>
            </p:cNvPr>
            <p:cNvSpPr>
              <a:spLocks noChangeArrowheads="1"/>
            </p:cNvSpPr>
            <p:nvPr/>
          </p:nvSpPr>
          <p:spPr bwMode="auto">
            <a:xfrm>
              <a:off x="2366" y="1223"/>
              <a:ext cx="780" cy="390"/>
            </a:xfrm>
            <a:prstGeom prst="rect">
              <a:avLst/>
            </a:prstGeom>
            <a:solidFill>
              <a:srgbClr val="3366FF">
                <a:alpha val="50000"/>
              </a:srgbClr>
            </a:solidFill>
            <a:ln w="9525">
              <a:noFill/>
              <a:miter lim="800000"/>
              <a:headEnd/>
              <a:tailEnd/>
            </a:ln>
            <a:effectLst>
              <a:outerShdw sy="50000" rotWithShape="0">
                <a:schemeClr val="bg2">
                  <a:alpha val="50000"/>
                </a:schemeClr>
              </a:outerShdw>
            </a:effectLst>
          </p:spPr>
          <p:txBody>
            <a:bodyPr wrap="none" anchor="ctr"/>
            <a:lstStyle/>
            <a:p>
              <a:pPr>
                <a:defRPr/>
              </a:pPr>
              <a:endParaRPr lang="en-PH"/>
            </a:p>
          </p:txBody>
        </p:sp>
        <p:sp>
          <p:nvSpPr>
            <p:cNvPr id="10" name="Text Box 5">
              <a:extLst>
                <a:ext uri="{FF2B5EF4-FFF2-40B4-BE49-F238E27FC236}">
                  <a16:creationId xmlns:a16="http://schemas.microsoft.com/office/drawing/2014/main" id="{A266BB41-74BD-42DF-8B96-19DFB5914015}"/>
                </a:ext>
              </a:extLst>
            </p:cNvPr>
            <p:cNvSpPr txBox="1">
              <a:spLocks noChangeArrowheads="1"/>
            </p:cNvSpPr>
            <p:nvPr/>
          </p:nvSpPr>
          <p:spPr bwMode="auto">
            <a:xfrm>
              <a:off x="2419" y="1231"/>
              <a:ext cx="709" cy="335"/>
            </a:xfrm>
            <a:prstGeom prst="rect">
              <a:avLst/>
            </a:prstGeom>
            <a:noFill/>
            <a:ln w="9525">
              <a:noFill/>
              <a:miter lim="800000"/>
              <a:headEnd/>
              <a:tailEnd/>
            </a:ln>
          </p:spPr>
          <p:txBody>
            <a:bodyPr lIns="0" rIns="0">
              <a:spAutoFit/>
            </a:bodyPr>
            <a:lstStyle/>
            <a:p>
              <a:pPr eaLnBrk="0" hangingPunct="0">
                <a:lnSpc>
                  <a:spcPct val="100000"/>
                </a:lnSpc>
                <a:spcBef>
                  <a:spcPct val="50000"/>
                </a:spcBef>
                <a:buClrTx/>
              </a:pPr>
              <a:r>
                <a:rPr lang="en-US" sz="2400" b="1"/>
                <a:t>Person</a:t>
              </a:r>
            </a:p>
          </p:txBody>
        </p:sp>
      </p:grpSp>
      <p:sp>
        <p:nvSpPr>
          <p:cNvPr id="11" name="Text Box 7">
            <a:extLst>
              <a:ext uri="{FF2B5EF4-FFF2-40B4-BE49-F238E27FC236}">
                <a16:creationId xmlns:a16="http://schemas.microsoft.com/office/drawing/2014/main" id="{B8E0FF58-4831-469A-A78A-FFB8183D4CBD}"/>
              </a:ext>
            </a:extLst>
          </p:cNvPr>
          <p:cNvSpPr txBox="1">
            <a:spLocks noChangeArrowheads="1"/>
          </p:cNvSpPr>
          <p:nvPr/>
        </p:nvSpPr>
        <p:spPr bwMode="auto">
          <a:xfrm>
            <a:off x="7154860" y="5572125"/>
            <a:ext cx="1384300" cy="400050"/>
          </a:xfrm>
          <a:prstGeom prst="rect">
            <a:avLst/>
          </a:prstGeom>
          <a:solidFill>
            <a:schemeClr val="accent1">
              <a:alpha val="50000"/>
            </a:scheme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dirty="0"/>
              <a:t>Employee</a:t>
            </a:r>
          </a:p>
        </p:txBody>
      </p:sp>
      <p:sp>
        <p:nvSpPr>
          <p:cNvPr id="12" name="Text Box 8">
            <a:extLst>
              <a:ext uri="{FF2B5EF4-FFF2-40B4-BE49-F238E27FC236}">
                <a16:creationId xmlns:a16="http://schemas.microsoft.com/office/drawing/2014/main" id="{EBF27882-35C3-4C84-B0F4-599800BBE7D9}"/>
              </a:ext>
            </a:extLst>
          </p:cNvPr>
          <p:cNvSpPr txBox="1">
            <a:spLocks noChangeArrowheads="1"/>
          </p:cNvSpPr>
          <p:nvPr/>
        </p:nvSpPr>
        <p:spPr bwMode="auto">
          <a:xfrm>
            <a:off x="8816973" y="5572125"/>
            <a:ext cx="1376363" cy="400050"/>
          </a:xfrm>
          <a:prstGeom prst="rect">
            <a:avLst/>
          </a:prstGeom>
          <a:solidFill>
            <a:schemeClr val="accent1">
              <a:alpha val="50000"/>
            </a:scheme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dirty="0"/>
              <a:t>Teacher</a:t>
            </a:r>
          </a:p>
        </p:txBody>
      </p:sp>
      <p:grpSp>
        <p:nvGrpSpPr>
          <p:cNvPr id="13" name="Group 9">
            <a:extLst>
              <a:ext uri="{FF2B5EF4-FFF2-40B4-BE49-F238E27FC236}">
                <a16:creationId xmlns:a16="http://schemas.microsoft.com/office/drawing/2014/main" id="{866EAE3E-409B-4CE6-BD33-3E24BD696560}"/>
              </a:ext>
            </a:extLst>
          </p:cNvPr>
          <p:cNvGrpSpPr>
            <a:grpSpLocks/>
          </p:cNvGrpSpPr>
          <p:nvPr/>
        </p:nvGrpSpPr>
        <p:grpSpPr bwMode="auto">
          <a:xfrm>
            <a:off x="5275260" y="4359276"/>
            <a:ext cx="1758950" cy="1546225"/>
            <a:chOff x="1219" y="1409"/>
            <a:chExt cx="1168" cy="850"/>
          </a:xfrm>
        </p:grpSpPr>
        <p:sp>
          <p:nvSpPr>
            <p:cNvPr id="14" name="Oval 10">
              <a:extLst>
                <a:ext uri="{FF2B5EF4-FFF2-40B4-BE49-F238E27FC236}">
                  <a16:creationId xmlns:a16="http://schemas.microsoft.com/office/drawing/2014/main" id="{F06A0505-CFF5-41C9-8801-A4F99B2A7086}"/>
                </a:ext>
              </a:extLst>
            </p:cNvPr>
            <p:cNvSpPr>
              <a:spLocks noChangeArrowheads="1"/>
            </p:cNvSpPr>
            <p:nvPr/>
          </p:nvSpPr>
          <p:spPr bwMode="auto">
            <a:xfrm>
              <a:off x="1219" y="2172"/>
              <a:ext cx="97" cy="87"/>
            </a:xfrm>
            <a:prstGeom prst="ellipse">
              <a:avLst/>
            </a:prstGeom>
            <a:solidFill>
              <a:schemeClr val="accent1"/>
            </a:solidFill>
            <a:ln w="9525">
              <a:solidFill>
                <a:srgbClr val="6699FF"/>
              </a:solidFill>
              <a:round/>
              <a:headEnd/>
              <a:tailEnd/>
            </a:ln>
            <a:effectLst>
              <a:prstShdw prst="shdw17" dist="17961" dir="2700000">
                <a:srgbClr val="3D5C99"/>
              </a:prstShdw>
            </a:effectLst>
          </p:spPr>
          <p:txBody>
            <a:bodyPr wrap="none" anchor="ctr"/>
            <a:lstStyle/>
            <a:p>
              <a:endParaRPr lang="en-PH"/>
            </a:p>
          </p:txBody>
        </p:sp>
        <p:sp>
          <p:nvSpPr>
            <p:cNvPr id="15" name="Line 11">
              <a:extLst>
                <a:ext uri="{FF2B5EF4-FFF2-40B4-BE49-F238E27FC236}">
                  <a16:creationId xmlns:a16="http://schemas.microsoft.com/office/drawing/2014/main" id="{0CFCA060-4291-4AD3-98FE-AB9B679C52FC}"/>
                </a:ext>
              </a:extLst>
            </p:cNvPr>
            <p:cNvSpPr>
              <a:spLocks noChangeShapeType="1"/>
            </p:cNvSpPr>
            <p:nvPr/>
          </p:nvSpPr>
          <p:spPr bwMode="auto">
            <a:xfrm flipH="1" flipV="1">
              <a:off x="1270" y="2006"/>
              <a:ext cx="0" cy="165"/>
            </a:xfrm>
            <a:prstGeom prst="line">
              <a:avLst/>
            </a:prstGeom>
            <a:noFill/>
            <a:ln w="9525">
              <a:solidFill>
                <a:srgbClr val="6699FF"/>
              </a:solidFill>
              <a:prstDash val="dash"/>
              <a:round/>
              <a:headEnd/>
              <a:tailEnd/>
            </a:ln>
            <a:effectLst>
              <a:prstShdw prst="shdw17" dist="17961" dir="2700000">
                <a:srgbClr val="3D5C99"/>
              </a:prstShdw>
            </a:effectLst>
          </p:spPr>
          <p:txBody>
            <a:bodyPr wrap="none" anchor="ctr"/>
            <a:lstStyle/>
            <a:p>
              <a:endParaRPr lang="en-GB"/>
            </a:p>
          </p:txBody>
        </p:sp>
        <p:sp>
          <p:nvSpPr>
            <p:cNvPr id="16" name="Line 12">
              <a:extLst>
                <a:ext uri="{FF2B5EF4-FFF2-40B4-BE49-F238E27FC236}">
                  <a16:creationId xmlns:a16="http://schemas.microsoft.com/office/drawing/2014/main" id="{FBBBC903-837E-402D-B4B3-6E973F13BF3F}"/>
                </a:ext>
              </a:extLst>
            </p:cNvPr>
            <p:cNvSpPr>
              <a:spLocks noChangeShapeType="1"/>
            </p:cNvSpPr>
            <p:nvPr/>
          </p:nvSpPr>
          <p:spPr bwMode="auto">
            <a:xfrm>
              <a:off x="1270" y="2003"/>
              <a:ext cx="487" cy="0"/>
            </a:xfrm>
            <a:prstGeom prst="line">
              <a:avLst/>
            </a:prstGeom>
            <a:noFill/>
            <a:ln w="9525">
              <a:solidFill>
                <a:srgbClr val="6699FF"/>
              </a:solidFill>
              <a:prstDash val="dash"/>
              <a:round/>
              <a:headEnd/>
              <a:tailEnd/>
            </a:ln>
            <a:effectLst>
              <a:prstShdw prst="shdw17" dist="17961" dir="2700000">
                <a:srgbClr val="3D5C99"/>
              </a:prstShdw>
            </a:effectLst>
          </p:spPr>
          <p:txBody>
            <a:bodyPr wrap="none" anchor="ctr"/>
            <a:lstStyle/>
            <a:p>
              <a:endParaRPr lang="en-GB"/>
            </a:p>
          </p:txBody>
        </p:sp>
        <p:sp>
          <p:nvSpPr>
            <p:cNvPr id="17" name="Line 13">
              <a:extLst>
                <a:ext uri="{FF2B5EF4-FFF2-40B4-BE49-F238E27FC236}">
                  <a16:creationId xmlns:a16="http://schemas.microsoft.com/office/drawing/2014/main" id="{B6AD4EF8-3FC3-4623-A563-17E7A0752F04}"/>
                </a:ext>
              </a:extLst>
            </p:cNvPr>
            <p:cNvSpPr>
              <a:spLocks noChangeShapeType="1"/>
            </p:cNvSpPr>
            <p:nvPr/>
          </p:nvSpPr>
          <p:spPr bwMode="auto">
            <a:xfrm flipV="1">
              <a:off x="1766" y="1728"/>
              <a:ext cx="0" cy="275"/>
            </a:xfrm>
            <a:prstGeom prst="line">
              <a:avLst/>
            </a:prstGeom>
            <a:noFill/>
            <a:ln w="9525">
              <a:solidFill>
                <a:srgbClr val="6699FF"/>
              </a:solidFill>
              <a:prstDash val="dash"/>
              <a:round/>
              <a:headEnd/>
              <a:tailEnd/>
            </a:ln>
            <a:effectLst>
              <a:prstShdw prst="shdw17" dist="17961" dir="2700000">
                <a:srgbClr val="3D5C99"/>
              </a:prstShdw>
            </a:effectLst>
          </p:spPr>
          <p:txBody>
            <a:bodyPr wrap="none" anchor="ctr"/>
            <a:lstStyle/>
            <a:p>
              <a:endParaRPr lang="en-GB"/>
            </a:p>
          </p:txBody>
        </p:sp>
        <p:sp>
          <p:nvSpPr>
            <p:cNvPr id="18" name="Line 14">
              <a:extLst>
                <a:ext uri="{FF2B5EF4-FFF2-40B4-BE49-F238E27FC236}">
                  <a16:creationId xmlns:a16="http://schemas.microsoft.com/office/drawing/2014/main" id="{2C5E36CB-6547-4EF0-9CF5-F17CCD590B58}"/>
                </a:ext>
              </a:extLst>
            </p:cNvPr>
            <p:cNvSpPr>
              <a:spLocks noChangeShapeType="1"/>
            </p:cNvSpPr>
            <p:nvPr/>
          </p:nvSpPr>
          <p:spPr bwMode="auto">
            <a:xfrm>
              <a:off x="1757" y="1737"/>
              <a:ext cx="630" cy="0"/>
            </a:xfrm>
            <a:prstGeom prst="line">
              <a:avLst/>
            </a:prstGeom>
            <a:noFill/>
            <a:ln w="9525">
              <a:solidFill>
                <a:srgbClr val="6699FF"/>
              </a:solidFill>
              <a:prstDash val="lgDash"/>
              <a:round/>
              <a:headEnd/>
              <a:tailEnd/>
            </a:ln>
            <a:effectLst>
              <a:prstShdw prst="shdw17" dist="17961" dir="2700000">
                <a:srgbClr val="3D5C99"/>
              </a:prstShdw>
            </a:effectLst>
          </p:spPr>
          <p:txBody>
            <a:bodyPr wrap="none" anchor="ctr"/>
            <a:lstStyle/>
            <a:p>
              <a:endParaRPr lang="en-GB"/>
            </a:p>
          </p:txBody>
        </p:sp>
        <p:sp>
          <p:nvSpPr>
            <p:cNvPr id="19" name="Line 15">
              <a:extLst>
                <a:ext uri="{FF2B5EF4-FFF2-40B4-BE49-F238E27FC236}">
                  <a16:creationId xmlns:a16="http://schemas.microsoft.com/office/drawing/2014/main" id="{478EDA07-6D49-4790-9614-9289846A6163}"/>
                </a:ext>
              </a:extLst>
            </p:cNvPr>
            <p:cNvSpPr>
              <a:spLocks noChangeShapeType="1"/>
            </p:cNvSpPr>
            <p:nvPr/>
          </p:nvSpPr>
          <p:spPr bwMode="auto">
            <a:xfrm flipH="1" flipV="1">
              <a:off x="2387" y="1409"/>
              <a:ext cx="0" cy="319"/>
            </a:xfrm>
            <a:prstGeom prst="line">
              <a:avLst/>
            </a:prstGeom>
            <a:noFill/>
            <a:ln w="9525">
              <a:solidFill>
                <a:srgbClr val="6699FF"/>
              </a:solidFill>
              <a:prstDash val="dash"/>
              <a:round/>
              <a:headEnd/>
              <a:tailEnd type="triangle" w="med" len="med"/>
            </a:ln>
            <a:effectLst>
              <a:prstShdw prst="shdw17" dist="17961" dir="2700000">
                <a:srgbClr val="3D5C99"/>
              </a:prstShdw>
            </a:effectLst>
          </p:spPr>
          <p:txBody>
            <a:bodyPr wrap="none" anchor="ctr"/>
            <a:lstStyle/>
            <a:p>
              <a:endParaRPr lang="en-GB"/>
            </a:p>
          </p:txBody>
        </p:sp>
      </p:grpSp>
      <p:sp>
        <p:nvSpPr>
          <p:cNvPr id="20" name="Text Box 16">
            <a:extLst>
              <a:ext uri="{FF2B5EF4-FFF2-40B4-BE49-F238E27FC236}">
                <a16:creationId xmlns:a16="http://schemas.microsoft.com/office/drawing/2014/main" id="{2928F6D9-B20D-4059-B4A0-9274E20879FB}"/>
              </a:ext>
            </a:extLst>
          </p:cNvPr>
          <p:cNvSpPr txBox="1">
            <a:spLocks noChangeArrowheads="1"/>
          </p:cNvSpPr>
          <p:nvPr/>
        </p:nvSpPr>
        <p:spPr bwMode="auto">
          <a:xfrm>
            <a:off x="4940297" y="4221163"/>
            <a:ext cx="1663700" cy="366712"/>
          </a:xfrm>
          <a:prstGeom prst="rect">
            <a:avLst/>
          </a:prstGeom>
          <a:noFill/>
          <a:ln w="9525">
            <a:noFill/>
            <a:miter lim="800000"/>
            <a:headEnd/>
            <a:tailEnd/>
          </a:ln>
        </p:spPr>
        <p:txBody>
          <a:bodyPr>
            <a:spAutoFit/>
          </a:bodyPr>
          <a:lstStyle/>
          <a:p>
            <a:pPr eaLnBrk="0" hangingPunct="0">
              <a:lnSpc>
                <a:spcPct val="100000"/>
              </a:lnSpc>
              <a:spcBef>
                <a:spcPct val="50000"/>
              </a:spcBef>
              <a:buClrTx/>
            </a:pPr>
            <a:r>
              <a:rPr lang="en-US" b="1">
                <a:solidFill>
                  <a:srgbClr val="0066FF"/>
                </a:solidFill>
              </a:rPr>
              <a:t>“Upcasting”</a:t>
            </a:r>
          </a:p>
        </p:txBody>
      </p:sp>
      <p:grpSp>
        <p:nvGrpSpPr>
          <p:cNvPr id="21" name="Group 17">
            <a:extLst>
              <a:ext uri="{FF2B5EF4-FFF2-40B4-BE49-F238E27FC236}">
                <a16:creationId xmlns:a16="http://schemas.microsoft.com/office/drawing/2014/main" id="{92F4C398-BA9C-4ACD-A3EE-921A6D0E7F19}"/>
              </a:ext>
            </a:extLst>
          </p:cNvPr>
          <p:cNvGrpSpPr>
            <a:grpSpLocks/>
          </p:cNvGrpSpPr>
          <p:nvPr/>
        </p:nvGrpSpPr>
        <p:grpSpPr bwMode="auto">
          <a:xfrm>
            <a:off x="6238873" y="4803776"/>
            <a:ext cx="3349625" cy="957263"/>
            <a:chOff x="1694" y="2213"/>
            <a:chExt cx="2225" cy="492"/>
          </a:xfrm>
        </p:grpSpPr>
        <p:sp>
          <p:nvSpPr>
            <p:cNvPr id="22" name="Line 18">
              <a:extLst>
                <a:ext uri="{FF2B5EF4-FFF2-40B4-BE49-F238E27FC236}">
                  <a16:creationId xmlns:a16="http://schemas.microsoft.com/office/drawing/2014/main" id="{52861C22-E689-4738-8B70-92C0E3548FBC}"/>
                </a:ext>
              </a:extLst>
            </p:cNvPr>
            <p:cNvSpPr>
              <a:spLocks noChangeShapeType="1"/>
            </p:cNvSpPr>
            <p:nvPr/>
          </p:nvSpPr>
          <p:spPr bwMode="auto">
            <a:xfrm flipH="1" flipV="1">
              <a:off x="2756" y="2213"/>
              <a:ext cx="11" cy="492"/>
            </a:xfrm>
            <a:prstGeom prst="line">
              <a:avLst/>
            </a:prstGeom>
            <a:noFill/>
            <a:ln w="25400">
              <a:solidFill>
                <a:srgbClr val="1E3D5C"/>
              </a:solidFill>
              <a:round/>
              <a:headEnd/>
              <a:tailEnd type="triangle" w="med" len="med"/>
            </a:ln>
          </p:spPr>
          <p:txBody>
            <a:bodyPr wrap="none" anchor="ctr"/>
            <a:lstStyle/>
            <a:p>
              <a:endParaRPr lang="en-GB"/>
            </a:p>
          </p:txBody>
        </p:sp>
        <p:sp>
          <p:nvSpPr>
            <p:cNvPr id="23" name="Line 19">
              <a:extLst>
                <a:ext uri="{FF2B5EF4-FFF2-40B4-BE49-F238E27FC236}">
                  <a16:creationId xmlns:a16="http://schemas.microsoft.com/office/drawing/2014/main" id="{F6B9AE0B-AF3F-4FD8-A292-08007483FD59}"/>
                </a:ext>
              </a:extLst>
            </p:cNvPr>
            <p:cNvSpPr>
              <a:spLocks noChangeShapeType="1"/>
            </p:cNvSpPr>
            <p:nvPr/>
          </p:nvSpPr>
          <p:spPr bwMode="auto">
            <a:xfrm>
              <a:off x="1694" y="2388"/>
              <a:ext cx="2225" cy="0"/>
            </a:xfrm>
            <a:prstGeom prst="line">
              <a:avLst/>
            </a:prstGeom>
            <a:noFill/>
            <a:ln w="25400">
              <a:solidFill>
                <a:srgbClr val="1E3D5C"/>
              </a:solidFill>
              <a:round/>
              <a:headEnd/>
              <a:tailEnd/>
            </a:ln>
          </p:spPr>
          <p:txBody>
            <a:bodyPr wrap="none" anchor="ctr"/>
            <a:lstStyle/>
            <a:p>
              <a:endParaRPr lang="en-GB"/>
            </a:p>
          </p:txBody>
        </p:sp>
        <p:sp>
          <p:nvSpPr>
            <p:cNvPr id="24" name="Line 20">
              <a:extLst>
                <a:ext uri="{FF2B5EF4-FFF2-40B4-BE49-F238E27FC236}">
                  <a16:creationId xmlns:a16="http://schemas.microsoft.com/office/drawing/2014/main" id="{ECB609FE-5835-446C-B38B-4E44752FB3B5}"/>
                </a:ext>
              </a:extLst>
            </p:cNvPr>
            <p:cNvSpPr>
              <a:spLocks noChangeShapeType="1"/>
            </p:cNvSpPr>
            <p:nvPr/>
          </p:nvSpPr>
          <p:spPr bwMode="auto">
            <a:xfrm flipV="1">
              <a:off x="1705" y="2391"/>
              <a:ext cx="0" cy="204"/>
            </a:xfrm>
            <a:prstGeom prst="line">
              <a:avLst/>
            </a:prstGeom>
            <a:noFill/>
            <a:ln w="25400">
              <a:solidFill>
                <a:srgbClr val="1E3D5C"/>
              </a:solidFill>
              <a:round/>
              <a:headEnd/>
              <a:tailEnd/>
            </a:ln>
          </p:spPr>
          <p:txBody>
            <a:bodyPr wrap="none" anchor="ctr"/>
            <a:lstStyle/>
            <a:p>
              <a:endParaRPr lang="en-GB"/>
            </a:p>
          </p:txBody>
        </p:sp>
        <p:sp>
          <p:nvSpPr>
            <p:cNvPr id="25" name="Line 21">
              <a:extLst>
                <a:ext uri="{FF2B5EF4-FFF2-40B4-BE49-F238E27FC236}">
                  <a16:creationId xmlns:a16="http://schemas.microsoft.com/office/drawing/2014/main" id="{D2E32155-15C2-42BD-BAE4-25836B3189B7}"/>
                </a:ext>
              </a:extLst>
            </p:cNvPr>
            <p:cNvSpPr>
              <a:spLocks noChangeShapeType="1"/>
            </p:cNvSpPr>
            <p:nvPr/>
          </p:nvSpPr>
          <p:spPr bwMode="auto">
            <a:xfrm flipV="1">
              <a:off x="3913" y="2388"/>
              <a:ext cx="0" cy="204"/>
            </a:xfrm>
            <a:prstGeom prst="line">
              <a:avLst/>
            </a:prstGeom>
            <a:noFill/>
            <a:ln w="25400">
              <a:solidFill>
                <a:srgbClr val="1E3D5C"/>
              </a:solidFill>
              <a:round/>
              <a:headEnd/>
              <a:tailEnd/>
            </a:ln>
          </p:spPr>
          <p:txBody>
            <a:bodyPr wrap="none" anchor="ctr"/>
            <a:lstStyle/>
            <a:p>
              <a:endParaRPr lang="en-GB"/>
            </a:p>
          </p:txBody>
        </p:sp>
      </p:grpSp>
      <p:sp>
        <p:nvSpPr>
          <p:cNvPr id="26" name="Text Box 29">
            <a:extLst>
              <a:ext uri="{FF2B5EF4-FFF2-40B4-BE49-F238E27FC236}">
                <a16:creationId xmlns:a16="http://schemas.microsoft.com/office/drawing/2014/main" id="{1BE214C3-9DD5-450C-8809-BD77A4C4E2A5}"/>
              </a:ext>
            </a:extLst>
          </p:cNvPr>
          <p:cNvSpPr txBox="1">
            <a:spLocks noChangeArrowheads="1"/>
          </p:cNvSpPr>
          <p:nvPr/>
        </p:nvSpPr>
        <p:spPr bwMode="auto">
          <a:xfrm>
            <a:off x="9528173" y="4322763"/>
            <a:ext cx="1901825" cy="366712"/>
          </a:xfrm>
          <a:prstGeom prst="rect">
            <a:avLst/>
          </a:prstGeom>
          <a:noFill/>
          <a:ln w="9525">
            <a:noFill/>
            <a:miter lim="800000"/>
            <a:headEnd/>
            <a:tailEnd/>
          </a:ln>
        </p:spPr>
        <p:txBody>
          <a:bodyPr>
            <a:spAutoFit/>
          </a:bodyPr>
          <a:lstStyle/>
          <a:p>
            <a:pPr eaLnBrk="0" hangingPunct="0">
              <a:lnSpc>
                <a:spcPct val="100000"/>
              </a:lnSpc>
              <a:spcBef>
                <a:spcPct val="50000"/>
              </a:spcBef>
              <a:buClrTx/>
            </a:pPr>
            <a:r>
              <a:rPr lang="en-US" b="1">
                <a:solidFill>
                  <a:srgbClr val="0066FF"/>
                </a:solidFill>
              </a:rPr>
              <a:t>“Downcasting”</a:t>
            </a:r>
          </a:p>
        </p:txBody>
      </p:sp>
      <p:grpSp>
        <p:nvGrpSpPr>
          <p:cNvPr id="27" name="Group 30">
            <a:extLst>
              <a:ext uri="{FF2B5EF4-FFF2-40B4-BE49-F238E27FC236}">
                <a16:creationId xmlns:a16="http://schemas.microsoft.com/office/drawing/2014/main" id="{C81FBE34-09F7-44CC-8D5B-9A0D1A5B5678}"/>
              </a:ext>
            </a:extLst>
          </p:cNvPr>
          <p:cNvGrpSpPr>
            <a:grpSpLocks/>
          </p:cNvGrpSpPr>
          <p:nvPr/>
        </p:nvGrpSpPr>
        <p:grpSpPr bwMode="auto">
          <a:xfrm>
            <a:off x="8628061" y="4175126"/>
            <a:ext cx="1825625" cy="1630363"/>
            <a:chOff x="3467" y="782"/>
            <a:chExt cx="1150" cy="1027"/>
          </a:xfrm>
        </p:grpSpPr>
        <p:sp>
          <p:nvSpPr>
            <p:cNvPr id="28" name="Oval 31">
              <a:extLst>
                <a:ext uri="{FF2B5EF4-FFF2-40B4-BE49-F238E27FC236}">
                  <a16:creationId xmlns:a16="http://schemas.microsoft.com/office/drawing/2014/main" id="{27008FF8-ED7C-4504-83F5-3DA20F857327}"/>
                </a:ext>
              </a:extLst>
            </p:cNvPr>
            <p:cNvSpPr>
              <a:spLocks noChangeArrowheads="1"/>
            </p:cNvSpPr>
            <p:nvPr/>
          </p:nvSpPr>
          <p:spPr bwMode="auto">
            <a:xfrm>
              <a:off x="3467" y="782"/>
              <a:ext cx="92" cy="100"/>
            </a:xfrm>
            <a:prstGeom prst="ellipse">
              <a:avLst/>
            </a:prstGeom>
            <a:solidFill>
              <a:schemeClr val="accent1"/>
            </a:solidFill>
            <a:ln w="9525">
              <a:solidFill>
                <a:srgbClr val="6699FF"/>
              </a:solidFill>
              <a:round/>
              <a:headEnd/>
              <a:tailEnd/>
            </a:ln>
            <a:effectLst>
              <a:prstShdw prst="shdw17" dist="17961" dir="2700000">
                <a:srgbClr val="3D5C99"/>
              </a:prstShdw>
            </a:effectLst>
          </p:spPr>
          <p:txBody>
            <a:bodyPr wrap="none" anchor="ctr"/>
            <a:lstStyle/>
            <a:p>
              <a:endParaRPr lang="en-PH"/>
            </a:p>
          </p:txBody>
        </p:sp>
        <p:sp>
          <p:nvSpPr>
            <p:cNvPr id="29" name="Line 32">
              <a:extLst>
                <a:ext uri="{FF2B5EF4-FFF2-40B4-BE49-F238E27FC236}">
                  <a16:creationId xmlns:a16="http://schemas.microsoft.com/office/drawing/2014/main" id="{A050A64E-D09B-4431-8FE0-91017C7C851F}"/>
                </a:ext>
              </a:extLst>
            </p:cNvPr>
            <p:cNvSpPr>
              <a:spLocks noChangeShapeType="1"/>
            </p:cNvSpPr>
            <p:nvPr/>
          </p:nvSpPr>
          <p:spPr bwMode="auto">
            <a:xfrm flipH="1" flipV="1">
              <a:off x="3515" y="884"/>
              <a:ext cx="0" cy="345"/>
            </a:xfrm>
            <a:prstGeom prst="line">
              <a:avLst/>
            </a:prstGeom>
            <a:noFill/>
            <a:ln w="9525">
              <a:solidFill>
                <a:srgbClr val="6699FF"/>
              </a:solidFill>
              <a:prstDash val="dash"/>
              <a:round/>
              <a:headEnd/>
              <a:tailEnd/>
            </a:ln>
            <a:effectLst>
              <a:prstShdw prst="shdw17" dist="17961" dir="2700000">
                <a:srgbClr val="3D5C99"/>
              </a:prstShdw>
            </a:effectLst>
          </p:spPr>
          <p:txBody>
            <a:bodyPr wrap="none" anchor="ctr"/>
            <a:lstStyle/>
            <a:p>
              <a:endParaRPr lang="en-GB"/>
            </a:p>
          </p:txBody>
        </p:sp>
        <p:sp>
          <p:nvSpPr>
            <p:cNvPr id="30" name="Line 33">
              <a:extLst>
                <a:ext uri="{FF2B5EF4-FFF2-40B4-BE49-F238E27FC236}">
                  <a16:creationId xmlns:a16="http://schemas.microsoft.com/office/drawing/2014/main" id="{3F52E094-1ED3-429D-81B9-028D1328D0A0}"/>
                </a:ext>
              </a:extLst>
            </p:cNvPr>
            <p:cNvSpPr>
              <a:spLocks noChangeShapeType="1"/>
            </p:cNvSpPr>
            <p:nvPr/>
          </p:nvSpPr>
          <p:spPr bwMode="auto">
            <a:xfrm>
              <a:off x="4155" y="1611"/>
              <a:ext cx="462" cy="0"/>
            </a:xfrm>
            <a:prstGeom prst="line">
              <a:avLst/>
            </a:prstGeom>
            <a:noFill/>
            <a:ln w="9525">
              <a:solidFill>
                <a:srgbClr val="6699FF"/>
              </a:solidFill>
              <a:prstDash val="dash"/>
              <a:round/>
              <a:headEnd/>
              <a:tailEnd/>
            </a:ln>
            <a:effectLst>
              <a:prstShdw prst="shdw17" dist="17961" dir="2700000">
                <a:srgbClr val="3D5C99"/>
              </a:prstShdw>
            </a:effectLst>
          </p:spPr>
          <p:txBody>
            <a:bodyPr wrap="none" anchor="ctr"/>
            <a:lstStyle/>
            <a:p>
              <a:endParaRPr lang="en-GB"/>
            </a:p>
          </p:txBody>
        </p:sp>
        <p:sp>
          <p:nvSpPr>
            <p:cNvPr id="31" name="Line 34">
              <a:extLst>
                <a:ext uri="{FF2B5EF4-FFF2-40B4-BE49-F238E27FC236}">
                  <a16:creationId xmlns:a16="http://schemas.microsoft.com/office/drawing/2014/main" id="{EB51B599-78CB-46C2-B13E-C64182C78E61}"/>
                </a:ext>
              </a:extLst>
            </p:cNvPr>
            <p:cNvSpPr>
              <a:spLocks noChangeShapeType="1"/>
            </p:cNvSpPr>
            <p:nvPr/>
          </p:nvSpPr>
          <p:spPr bwMode="auto">
            <a:xfrm flipV="1">
              <a:off x="4146" y="1253"/>
              <a:ext cx="0" cy="315"/>
            </a:xfrm>
            <a:prstGeom prst="line">
              <a:avLst/>
            </a:prstGeom>
            <a:noFill/>
            <a:ln w="9525">
              <a:solidFill>
                <a:srgbClr val="6699FF"/>
              </a:solidFill>
              <a:prstDash val="dash"/>
              <a:round/>
              <a:headEnd/>
              <a:tailEnd/>
            </a:ln>
            <a:effectLst>
              <a:prstShdw prst="shdw17" dist="17961" dir="2700000">
                <a:srgbClr val="3D5C99"/>
              </a:prstShdw>
            </a:effectLst>
          </p:spPr>
          <p:txBody>
            <a:bodyPr wrap="none" anchor="ctr"/>
            <a:lstStyle/>
            <a:p>
              <a:endParaRPr lang="en-GB"/>
            </a:p>
          </p:txBody>
        </p:sp>
        <p:sp>
          <p:nvSpPr>
            <p:cNvPr id="32" name="Line 35">
              <a:extLst>
                <a:ext uri="{FF2B5EF4-FFF2-40B4-BE49-F238E27FC236}">
                  <a16:creationId xmlns:a16="http://schemas.microsoft.com/office/drawing/2014/main" id="{3182F0FE-1138-457B-A03B-3CA29C866B32}"/>
                </a:ext>
              </a:extLst>
            </p:cNvPr>
            <p:cNvSpPr>
              <a:spLocks noChangeShapeType="1"/>
            </p:cNvSpPr>
            <p:nvPr/>
          </p:nvSpPr>
          <p:spPr bwMode="auto">
            <a:xfrm>
              <a:off x="3540" y="1243"/>
              <a:ext cx="598" cy="0"/>
            </a:xfrm>
            <a:prstGeom prst="line">
              <a:avLst/>
            </a:prstGeom>
            <a:noFill/>
            <a:ln w="9525">
              <a:solidFill>
                <a:srgbClr val="6699FF"/>
              </a:solidFill>
              <a:prstDash val="lgDash"/>
              <a:round/>
              <a:headEnd/>
              <a:tailEnd/>
            </a:ln>
            <a:effectLst>
              <a:prstShdw prst="shdw17" dist="17961" dir="2700000">
                <a:srgbClr val="3D5C99"/>
              </a:prstShdw>
            </a:effectLst>
          </p:spPr>
          <p:txBody>
            <a:bodyPr wrap="none" anchor="ctr"/>
            <a:lstStyle/>
            <a:p>
              <a:endParaRPr lang="en-GB"/>
            </a:p>
          </p:txBody>
        </p:sp>
        <p:sp>
          <p:nvSpPr>
            <p:cNvPr id="33" name="Line 36">
              <a:extLst>
                <a:ext uri="{FF2B5EF4-FFF2-40B4-BE49-F238E27FC236}">
                  <a16:creationId xmlns:a16="http://schemas.microsoft.com/office/drawing/2014/main" id="{B1650D6B-1FCF-4C53-BD5E-6D1F749E6749}"/>
                </a:ext>
              </a:extLst>
            </p:cNvPr>
            <p:cNvSpPr>
              <a:spLocks noChangeShapeType="1"/>
            </p:cNvSpPr>
            <p:nvPr/>
          </p:nvSpPr>
          <p:spPr bwMode="auto">
            <a:xfrm flipH="1" flipV="1">
              <a:off x="4606" y="1611"/>
              <a:ext cx="0" cy="198"/>
            </a:xfrm>
            <a:prstGeom prst="line">
              <a:avLst/>
            </a:prstGeom>
            <a:noFill/>
            <a:ln w="9525">
              <a:solidFill>
                <a:srgbClr val="6699FF"/>
              </a:solidFill>
              <a:prstDash val="dash"/>
              <a:round/>
              <a:headEnd type="triangle" w="med" len="med"/>
              <a:tailEnd/>
            </a:ln>
            <a:effectLst>
              <a:prstShdw prst="shdw17" dist="17961" dir="2700000">
                <a:srgbClr val="3D5C99"/>
              </a:prstShdw>
            </a:effectLst>
          </p:spPr>
          <p:txBody>
            <a:bodyPr wrap="none" anchor="ctr"/>
            <a:lstStyle/>
            <a:p>
              <a:endParaRPr lang="en-GB"/>
            </a:p>
          </p:txBody>
        </p:sp>
      </p:grpSp>
      <p:sp>
        <p:nvSpPr>
          <p:cNvPr id="34" name="Rectangle 37">
            <a:extLst>
              <a:ext uri="{FF2B5EF4-FFF2-40B4-BE49-F238E27FC236}">
                <a16:creationId xmlns:a16="http://schemas.microsoft.com/office/drawing/2014/main" id="{0F8602C7-C80B-4251-B343-F0CE43B7633C}"/>
              </a:ext>
            </a:extLst>
          </p:cNvPr>
          <p:cNvSpPr txBox="1">
            <a:spLocks noChangeArrowheads="1"/>
          </p:cNvSpPr>
          <p:nvPr/>
        </p:nvSpPr>
        <p:spPr>
          <a:xfrm>
            <a:off x="409583" y="800152"/>
            <a:ext cx="11372817" cy="2404755"/>
          </a:xfrm>
          <a:prstGeom prst="rect">
            <a:avLst/>
          </a:prstGeom>
          <a:noFill/>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i="1" dirty="0" err="1">
                <a:latin typeface="Arial" panose="020B0604020202020204" pitchFamily="34" charset="0"/>
                <a:cs typeface="Arial" panose="020B0604020202020204" pitchFamily="34" charset="0"/>
              </a:rPr>
              <a:t>Downcasting</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is conversion down the inheritance hierarchy.</a:t>
            </a:r>
          </a:p>
          <a:p>
            <a:pPr marL="342900" indent="-342900">
              <a:buFont typeface="Arial" panose="020B0604020202020204" pitchFamily="34" charset="0"/>
              <a:buChar char="•"/>
            </a:pPr>
            <a:r>
              <a:rPr lang="en-US" i="1" dirty="0">
                <a:latin typeface="Arial" panose="020B0604020202020204" pitchFamily="34" charset="0"/>
                <a:cs typeface="Arial" panose="020B0604020202020204" pitchFamily="34" charset="0"/>
              </a:rPr>
              <a:t>Continuing from previous example: Now, to change back the </a:t>
            </a:r>
            <a:r>
              <a:rPr lang="en-US" b="1" i="1" dirty="0">
                <a:latin typeface="Arial" panose="020B0604020202020204" pitchFamily="34" charset="0"/>
                <a:cs typeface="Arial" panose="020B0604020202020204" pitchFamily="34" charset="0"/>
              </a:rPr>
              <a:t>Student</a:t>
            </a:r>
            <a:r>
              <a:rPr lang="en-US" i="1" dirty="0">
                <a:latin typeface="Arial" panose="020B0604020202020204" pitchFamily="34" charset="0"/>
                <a:cs typeface="Arial" panose="020B0604020202020204" pitchFamily="34" charset="0"/>
              </a:rPr>
              <a:t> object, change the </a:t>
            </a:r>
            <a:r>
              <a:rPr lang="en-US" b="1" dirty="0">
                <a:latin typeface="Arial" panose="020B0604020202020204" pitchFamily="34" charset="0"/>
                <a:cs typeface="Arial" panose="020B0604020202020204" pitchFamily="34" charset="0"/>
              </a:rPr>
              <a:t>Person</a:t>
            </a:r>
            <a:r>
              <a:rPr lang="en-US" b="1"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reference back to </a:t>
            </a:r>
            <a:r>
              <a:rPr lang="en-US" b="1" dirty="0">
                <a:latin typeface="Arial" panose="020B0604020202020204" pitchFamily="34" charset="0"/>
                <a:cs typeface="Arial" panose="020B0604020202020204" pitchFamily="34" charset="0"/>
              </a:rPr>
              <a:t>Student.</a:t>
            </a:r>
            <a:r>
              <a:rPr lang="en-US" dirty="0">
                <a:latin typeface="Arial" panose="020B0604020202020204" pitchFamily="34" charset="0"/>
                <a:cs typeface="Arial" panose="020B0604020202020204" pitchFamily="34" charset="0"/>
              </a:rPr>
              <a:t> This time, it is called </a:t>
            </a:r>
            <a:r>
              <a:rPr lang="en-US" dirty="0" err="1">
                <a:latin typeface="Arial" panose="020B0604020202020204" pitchFamily="34" charset="0"/>
                <a:cs typeface="Arial" panose="020B0604020202020204" pitchFamily="34" charset="0"/>
              </a:rPr>
              <a:t>downcasting</a:t>
            </a:r>
            <a:r>
              <a:rPr lang="en-US" dirty="0">
                <a:latin typeface="Arial" panose="020B0604020202020204" pitchFamily="34" charset="0"/>
                <a:cs typeface="Arial" panose="020B0604020202020204" pitchFamily="34" charset="0"/>
              </a:rPr>
              <a:t> because you are casting an object to a class down the inheritance hierarchy. </a:t>
            </a:r>
          </a:p>
          <a:p>
            <a:pPr marL="342900" indent="-342900">
              <a:buFont typeface="Arial" panose="020B0604020202020204" pitchFamily="34" charset="0"/>
              <a:buChar char="•"/>
            </a:pPr>
            <a:r>
              <a:rPr lang="en-US" dirty="0" err="1">
                <a:latin typeface="Arial" panose="020B0604020202020204" pitchFamily="34" charset="0"/>
                <a:cs typeface="Arial" panose="020B0604020202020204" pitchFamily="34" charset="0"/>
              </a:rPr>
              <a:t>Downcasting</a:t>
            </a:r>
            <a:r>
              <a:rPr lang="en-US" dirty="0">
                <a:latin typeface="Arial" panose="020B0604020202020204" pitchFamily="34" charset="0"/>
                <a:cs typeface="Arial" panose="020B0604020202020204" pitchFamily="34" charset="0"/>
              </a:rPr>
              <a:t> requires that you write the Student type in brackets. </a:t>
            </a:r>
          </a:p>
          <a:p>
            <a:pPr lvl="3">
              <a:spcBef>
                <a:spcPts val="188"/>
              </a:spcBef>
              <a:buFont typeface="Arial" panose="020B0604020202020204" pitchFamily="34" charset="0"/>
              <a:buNone/>
            </a:pPr>
            <a:endParaRPr lang="en-US" dirty="0">
              <a:latin typeface="Arial" panose="020B0604020202020204" pitchFamily="34" charset="0"/>
              <a:cs typeface="Arial" panose="020B0604020202020204" pitchFamily="34" charset="0"/>
            </a:endParaRPr>
          </a:p>
          <a:p>
            <a:pPr lvl="3">
              <a:spcBef>
                <a:spcPts val="188"/>
              </a:spcBef>
              <a:buFont typeface="Arial" panose="020B0604020202020204" pitchFamily="34" charset="0"/>
              <a:buNone/>
            </a:pP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Assuming p is actually pointing to a Student object (as in previous slide)</a:t>
            </a:r>
          </a:p>
          <a:p>
            <a:pPr lvl="3">
              <a:spcBef>
                <a:spcPts val="188"/>
              </a:spcBef>
              <a:buFont typeface="Arial" panose="020B0604020202020204" pitchFamily="34" charset="0"/>
              <a:buNone/>
            </a:pP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 p is Person reference of an object of type Student i.e. Person p = new Student();</a:t>
            </a:r>
          </a:p>
          <a:p>
            <a:pPr lvl="3">
              <a:spcBef>
                <a:spcPts val="188"/>
              </a:spcBef>
              <a:buFont typeface="Arial" panose="020B0604020202020204" pitchFamily="34" charset="0"/>
              <a:buNone/>
            </a:pPr>
            <a:r>
              <a:rPr lang="en-US" i="1" dirty="0">
                <a:latin typeface="Arial" panose="020B0604020202020204" pitchFamily="34" charset="0"/>
                <a:cs typeface="Arial" panose="020B0604020202020204" pitchFamily="34" charset="0"/>
              </a:rPr>
              <a:t>Student s = (Student)p;</a:t>
            </a:r>
          </a:p>
          <a:p>
            <a:pPr>
              <a:buFontTx/>
              <a:buNone/>
            </a:pPr>
            <a:endParaRPr lang="en-US" sz="1600" i="1" dirty="0">
              <a:latin typeface="Arial" panose="020B0604020202020204" pitchFamily="34" charset="0"/>
              <a:cs typeface="Arial" panose="020B0604020202020204" pitchFamily="34" charset="0"/>
            </a:endParaRPr>
          </a:p>
        </p:txBody>
      </p:sp>
      <p:sp>
        <p:nvSpPr>
          <p:cNvPr id="35" name="Text Box 38">
            <a:extLst>
              <a:ext uri="{FF2B5EF4-FFF2-40B4-BE49-F238E27FC236}">
                <a16:creationId xmlns:a16="http://schemas.microsoft.com/office/drawing/2014/main" id="{D2A5F980-C682-4448-A22B-3EF97584DC1D}"/>
              </a:ext>
            </a:extLst>
          </p:cNvPr>
          <p:cNvSpPr txBox="1">
            <a:spLocks noChangeArrowheads="1"/>
          </p:cNvSpPr>
          <p:nvPr/>
        </p:nvSpPr>
        <p:spPr bwMode="auto">
          <a:xfrm>
            <a:off x="5624511" y="5572125"/>
            <a:ext cx="1228725" cy="400050"/>
          </a:xfrm>
          <a:prstGeom prst="rect">
            <a:avLst/>
          </a:prstGeom>
          <a:solidFill>
            <a:schemeClr val="accent1">
              <a:alpha val="50000"/>
            </a:scheme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dirty="0"/>
              <a:t>Student</a:t>
            </a:r>
          </a:p>
        </p:txBody>
      </p:sp>
      <p:sp>
        <p:nvSpPr>
          <p:cNvPr id="36" name="Content Placeholder 9">
            <a:extLst>
              <a:ext uri="{FF2B5EF4-FFF2-40B4-BE49-F238E27FC236}">
                <a16:creationId xmlns:a16="http://schemas.microsoft.com/office/drawing/2014/main" id="{FE2EB06B-6820-4255-AC83-E3F7E3C9E9DE}"/>
              </a:ext>
            </a:extLst>
          </p:cNvPr>
          <p:cNvSpPr txBox="1">
            <a:spLocks/>
          </p:cNvSpPr>
          <p:nvPr/>
        </p:nvSpPr>
        <p:spPr bwMode="gray">
          <a:xfrm>
            <a:off x="4033835" y="6143626"/>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p>
            <a:pPr eaLnBrk="0" hangingPunct="0">
              <a:buClr>
                <a:srgbClr val="000000"/>
              </a:buClr>
              <a:defRPr/>
            </a:pPr>
            <a:r>
              <a:rPr lang="en-US" sz="1600" dirty="0">
                <a:latin typeface="Arial" pitchFamily="34" charset="0"/>
              </a:rPr>
              <a:t>Refer to the ReferenceCastingSample.java sample code.</a:t>
            </a:r>
          </a:p>
        </p:txBody>
      </p:sp>
      <p:sp>
        <p:nvSpPr>
          <p:cNvPr id="37" name="Rounded Rectangle 32">
            <a:extLst>
              <a:ext uri="{FF2B5EF4-FFF2-40B4-BE49-F238E27FC236}">
                <a16:creationId xmlns:a16="http://schemas.microsoft.com/office/drawing/2014/main" id="{CA4D1A36-A348-48C8-BA88-7A6DD6FBB4A2}"/>
              </a:ext>
            </a:extLst>
          </p:cNvPr>
          <p:cNvSpPr/>
          <p:nvPr/>
        </p:nvSpPr>
        <p:spPr bwMode="auto">
          <a:xfrm>
            <a:off x="3594097" y="6147682"/>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62883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1000"/>
                                        <p:tgtEl>
                                          <p:spTgt spid="3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295B26B-21CB-4C87-9C1A-B6C25256ACE5}"/>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E93D9E75-8C03-4DDF-B956-769EC3DAB735}"/>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24</a:t>
            </a:fld>
            <a:endParaRPr lang="en-US" dirty="0"/>
          </a:p>
        </p:txBody>
      </p:sp>
      <p:sp>
        <p:nvSpPr>
          <p:cNvPr id="6" name="Slide Number Placeholder 3">
            <a:extLst>
              <a:ext uri="{FF2B5EF4-FFF2-40B4-BE49-F238E27FC236}">
                <a16:creationId xmlns:a16="http://schemas.microsoft.com/office/drawing/2014/main" id="{2B01715A-809D-4EB5-B8B8-ADAC086709A0}"/>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8BD25BBD-41A5-41ED-B569-6E1F660EBCB1}" type="slidenum">
              <a:rPr lang="en-US"/>
              <a:pPr algn="r" eaLnBrk="0" hangingPunct="0">
                <a:spcBef>
                  <a:spcPct val="0"/>
                </a:spcBef>
                <a:buClrTx/>
              </a:pPr>
              <a:t>24</a:t>
            </a:fld>
            <a:endParaRPr lang="en-US"/>
          </a:p>
        </p:txBody>
      </p:sp>
      <p:sp>
        <p:nvSpPr>
          <p:cNvPr id="7" name="Rectangle 2">
            <a:extLst>
              <a:ext uri="{FF2B5EF4-FFF2-40B4-BE49-F238E27FC236}">
                <a16:creationId xmlns:a16="http://schemas.microsoft.com/office/drawing/2014/main" id="{87DE1A5F-8809-415B-9EF9-FC7F5674347D}"/>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Virtual Methods</a:t>
            </a:r>
          </a:p>
        </p:txBody>
      </p:sp>
      <p:sp>
        <p:nvSpPr>
          <p:cNvPr id="8" name="Rectangle 3">
            <a:extLst>
              <a:ext uri="{FF2B5EF4-FFF2-40B4-BE49-F238E27FC236}">
                <a16:creationId xmlns:a16="http://schemas.microsoft.com/office/drawing/2014/main" id="{A039044E-AA66-4FAC-B008-CF010275D4E8}"/>
              </a:ext>
            </a:extLst>
          </p:cNvPr>
          <p:cNvSpPr txBox="1">
            <a:spLocks noChangeArrowheads="1"/>
          </p:cNvSpPr>
          <p:nvPr/>
        </p:nvSpPr>
        <p:spPr>
          <a:xfrm>
            <a:off x="409584" y="977901"/>
            <a:ext cx="9896466" cy="5074108"/>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A virtual method is a method whose actual implementation is dynamically determined during runtime</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All java methods are ‘virtual’ and can be overridden by methods that belong to the sub class </a:t>
            </a:r>
          </a:p>
          <a:p>
            <a:pPr marL="342900" indent="-342900">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b="1">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1371600" lvl="3" indent="0">
              <a:buFont typeface="Arial" panose="020B0604020202020204" pitchFamily="34" charset="0"/>
              <a:buNone/>
            </a:pPr>
            <a:r>
              <a:rPr lang="en-US" sz="240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
        <p:nvSpPr>
          <p:cNvPr id="9" name="Text Box 7">
            <a:extLst>
              <a:ext uri="{FF2B5EF4-FFF2-40B4-BE49-F238E27FC236}">
                <a16:creationId xmlns:a16="http://schemas.microsoft.com/office/drawing/2014/main" id="{897441F7-0F1F-4794-950C-78D6A004AE30}"/>
              </a:ext>
            </a:extLst>
          </p:cNvPr>
          <p:cNvSpPr txBox="1">
            <a:spLocks noChangeArrowheads="1"/>
          </p:cNvSpPr>
          <p:nvPr/>
        </p:nvSpPr>
        <p:spPr bwMode="auto">
          <a:xfrm>
            <a:off x="5503864" y="5030788"/>
            <a:ext cx="1614487" cy="862012"/>
          </a:xfrm>
          <a:prstGeom prst="rect">
            <a:avLst/>
          </a:prstGeom>
          <a:solidFill>
            <a:schemeClr val="accent1">
              <a:alpha val="50000"/>
            </a:scheme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dirty="0"/>
              <a:t>Employee</a:t>
            </a:r>
          </a:p>
          <a:p>
            <a:pPr eaLnBrk="0" hangingPunct="0">
              <a:lnSpc>
                <a:spcPct val="100000"/>
              </a:lnSpc>
              <a:spcBef>
                <a:spcPct val="50000"/>
              </a:spcBef>
              <a:buClrTx/>
              <a:defRPr/>
            </a:pPr>
            <a:r>
              <a:rPr lang="en-US" sz="2000" dirty="0"/>
              <a:t>Introduce()</a:t>
            </a:r>
          </a:p>
        </p:txBody>
      </p:sp>
      <p:sp>
        <p:nvSpPr>
          <p:cNvPr id="10" name="Text Box 8">
            <a:extLst>
              <a:ext uri="{FF2B5EF4-FFF2-40B4-BE49-F238E27FC236}">
                <a16:creationId xmlns:a16="http://schemas.microsoft.com/office/drawing/2014/main" id="{E8DD2DD0-A05B-471C-8721-015FC7C2DE6B}"/>
              </a:ext>
            </a:extLst>
          </p:cNvPr>
          <p:cNvSpPr txBox="1">
            <a:spLocks noChangeArrowheads="1"/>
          </p:cNvSpPr>
          <p:nvPr/>
        </p:nvSpPr>
        <p:spPr bwMode="auto">
          <a:xfrm>
            <a:off x="7288213" y="5018088"/>
            <a:ext cx="1808162" cy="862012"/>
          </a:xfrm>
          <a:prstGeom prst="rect">
            <a:avLst/>
          </a:prstGeom>
          <a:solidFill>
            <a:schemeClr val="accent1">
              <a:alpha val="50000"/>
            </a:scheme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dirty="0"/>
              <a:t>Teacher</a:t>
            </a:r>
          </a:p>
          <a:p>
            <a:pPr eaLnBrk="0" hangingPunct="0">
              <a:lnSpc>
                <a:spcPct val="100000"/>
              </a:lnSpc>
              <a:spcBef>
                <a:spcPct val="50000"/>
              </a:spcBef>
              <a:buClrTx/>
              <a:defRPr/>
            </a:pPr>
            <a:r>
              <a:rPr lang="en-US" sz="2000" dirty="0"/>
              <a:t>introduce()</a:t>
            </a:r>
          </a:p>
        </p:txBody>
      </p:sp>
      <p:grpSp>
        <p:nvGrpSpPr>
          <p:cNvPr id="11" name="Group 9">
            <a:extLst>
              <a:ext uri="{FF2B5EF4-FFF2-40B4-BE49-F238E27FC236}">
                <a16:creationId xmlns:a16="http://schemas.microsoft.com/office/drawing/2014/main" id="{10AE7640-6995-4A93-A042-266405D1C807}"/>
              </a:ext>
            </a:extLst>
          </p:cNvPr>
          <p:cNvGrpSpPr>
            <a:grpSpLocks/>
          </p:cNvGrpSpPr>
          <p:nvPr/>
        </p:nvGrpSpPr>
        <p:grpSpPr bwMode="auto">
          <a:xfrm>
            <a:off x="4524376" y="4033839"/>
            <a:ext cx="3349625" cy="966787"/>
            <a:chOff x="1694" y="2213"/>
            <a:chExt cx="2225" cy="497"/>
          </a:xfrm>
        </p:grpSpPr>
        <p:sp>
          <p:nvSpPr>
            <p:cNvPr id="12" name="Line 10">
              <a:extLst>
                <a:ext uri="{FF2B5EF4-FFF2-40B4-BE49-F238E27FC236}">
                  <a16:creationId xmlns:a16="http://schemas.microsoft.com/office/drawing/2014/main" id="{1739B822-2CC6-4A9B-88CE-F10AA6270FCC}"/>
                </a:ext>
              </a:extLst>
            </p:cNvPr>
            <p:cNvSpPr>
              <a:spLocks noChangeShapeType="1"/>
            </p:cNvSpPr>
            <p:nvPr/>
          </p:nvSpPr>
          <p:spPr bwMode="auto">
            <a:xfrm flipH="1" flipV="1">
              <a:off x="2756" y="2213"/>
              <a:ext cx="11" cy="492"/>
            </a:xfrm>
            <a:prstGeom prst="line">
              <a:avLst/>
            </a:prstGeom>
            <a:noFill/>
            <a:ln w="25400">
              <a:solidFill>
                <a:srgbClr val="1E3D5C"/>
              </a:solidFill>
              <a:round/>
              <a:headEnd/>
              <a:tailEnd type="triangle" w="med" len="med"/>
            </a:ln>
          </p:spPr>
          <p:txBody>
            <a:bodyPr wrap="none" anchor="ctr"/>
            <a:lstStyle/>
            <a:p>
              <a:endParaRPr lang="en-GB"/>
            </a:p>
          </p:txBody>
        </p:sp>
        <p:sp>
          <p:nvSpPr>
            <p:cNvPr id="13" name="Line 11">
              <a:extLst>
                <a:ext uri="{FF2B5EF4-FFF2-40B4-BE49-F238E27FC236}">
                  <a16:creationId xmlns:a16="http://schemas.microsoft.com/office/drawing/2014/main" id="{FD33F157-219D-4A06-BA3D-36F9E69D7382}"/>
                </a:ext>
              </a:extLst>
            </p:cNvPr>
            <p:cNvSpPr>
              <a:spLocks noChangeShapeType="1"/>
            </p:cNvSpPr>
            <p:nvPr/>
          </p:nvSpPr>
          <p:spPr bwMode="auto">
            <a:xfrm>
              <a:off x="1694" y="2496"/>
              <a:ext cx="2225" cy="0"/>
            </a:xfrm>
            <a:prstGeom prst="line">
              <a:avLst/>
            </a:prstGeom>
            <a:noFill/>
            <a:ln w="25400">
              <a:solidFill>
                <a:srgbClr val="1E3D5C"/>
              </a:solidFill>
              <a:round/>
              <a:headEnd/>
              <a:tailEnd/>
            </a:ln>
          </p:spPr>
          <p:txBody>
            <a:bodyPr wrap="none" anchor="ctr"/>
            <a:lstStyle/>
            <a:p>
              <a:endParaRPr lang="en-GB"/>
            </a:p>
          </p:txBody>
        </p:sp>
        <p:sp>
          <p:nvSpPr>
            <p:cNvPr id="14" name="Line 12">
              <a:extLst>
                <a:ext uri="{FF2B5EF4-FFF2-40B4-BE49-F238E27FC236}">
                  <a16:creationId xmlns:a16="http://schemas.microsoft.com/office/drawing/2014/main" id="{0851B5B1-A7DF-449B-A125-164AA664EC77}"/>
                </a:ext>
              </a:extLst>
            </p:cNvPr>
            <p:cNvSpPr>
              <a:spLocks noChangeShapeType="1"/>
            </p:cNvSpPr>
            <p:nvPr/>
          </p:nvSpPr>
          <p:spPr bwMode="auto">
            <a:xfrm flipV="1">
              <a:off x="1705" y="2506"/>
              <a:ext cx="0" cy="204"/>
            </a:xfrm>
            <a:prstGeom prst="line">
              <a:avLst/>
            </a:prstGeom>
            <a:noFill/>
            <a:ln w="25400">
              <a:solidFill>
                <a:srgbClr val="1E3D5C"/>
              </a:solidFill>
              <a:round/>
              <a:headEnd/>
              <a:tailEnd/>
            </a:ln>
          </p:spPr>
          <p:txBody>
            <a:bodyPr wrap="none" anchor="ctr"/>
            <a:lstStyle/>
            <a:p>
              <a:endParaRPr lang="en-GB"/>
            </a:p>
          </p:txBody>
        </p:sp>
        <p:sp>
          <p:nvSpPr>
            <p:cNvPr id="15" name="Line 13">
              <a:extLst>
                <a:ext uri="{FF2B5EF4-FFF2-40B4-BE49-F238E27FC236}">
                  <a16:creationId xmlns:a16="http://schemas.microsoft.com/office/drawing/2014/main" id="{76D02AD7-58DB-4EA0-8CCC-617124493A9B}"/>
                </a:ext>
              </a:extLst>
            </p:cNvPr>
            <p:cNvSpPr>
              <a:spLocks noChangeShapeType="1"/>
            </p:cNvSpPr>
            <p:nvPr/>
          </p:nvSpPr>
          <p:spPr bwMode="auto">
            <a:xfrm flipV="1">
              <a:off x="3913" y="2503"/>
              <a:ext cx="0" cy="204"/>
            </a:xfrm>
            <a:prstGeom prst="line">
              <a:avLst/>
            </a:prstGeom>
            <a:noFill/>
            <a:ln w="25400">
              <a:solidFill>
                <a:srgbClr val="1E3D5C"/>
              </a:solidFill>
              <a:round/>
              <a:headEnd/>
              <a:tailEnd/>
            </a:ln>
          </p:spPr>
          <p:txBody>
            <a:bodyPr wrap="none" anchor="ctr"/>
            <a:lstStyle/>
            <a:p>
              <a:endParaRPr lang="en-GB"/>
            </a:p>
          </p:txBody>
        </p:sp>
      </p:grpSp>
      <p:sp>
        <p:nvSpPr>
          <p:cNvPr id="16" name="Text Box 14">
            <a:extLst>
              <a:ext uri="{FF2B5EF4-FFF2-40B4-BE49-F238E27FC236}">
                <a16:creationId xmlns:a16="http://schemas.microsoft.com/office/drawing/2014/main" id="{FF63CB59-9905-4C53-BEA4-A5F482CC9641}"/>
              </a:ext>
            </a:extLst>
          </p:cNvPr>
          <p:cNvSpPr txBox="1">
            <a:spLocks noChangeArrowheads="1"/>
          </p:cNvSpPr>
          <p:nvPr/>
        </p:nvSpPr>
        <p:spPr bwMode="auto">
          <a:xfrm>
            <a:off x="3695700" y="5030788"/>
            <a:ext cx="1614488" cy="862012"/>
          </a:xfrm>
          <a:prstGeom prst="rect">
            <a:avLst/>
          </a:prstGeom>
          <a:solidFill>
            <a:schemeClr val="accent1">
              <a:alpha val="50000"/>
            </a:scheme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dirty="0"/>
              <a:t>Student</a:t>
            </a:r>
          </a:p>
          <a:p>
            <a:pPr eaLnBrk="0" hangingPunct="0">
              <a:lnSpc>
                <a:spcPct val="100000"/>
              </a:lnSpc>
              <a:spcBef>
                <a:spcPct val="50000"/>
              </a:spcBef>
              <a:buClrTx/>
              <a:defRPr/>
            </a:pPr>
            <a:r>
              <a:rPr lang="en-US" sz="2000" dirty="0"/>
              <a:t>Introduce()</a:t>
            </a:r>
          </a:p>
        </p:txBody>
      </p:sp>
      <p:sp>
        <p:nvSpPr>
          <p:cNvPr id="17" name="Text Box 15">
            <a:extLst>
              <a:ext uri="{FF2B5EF4-FFF2-40B4-BE49-F238E27FC236}">
                <a16:creationId xmlns:a16="http://schemas.microsoft.com/office/drawing/2014/main" id="{8DA56110-72C8-4020-ACB0-27E47C65728B}"/>
              </a:ext>
            </a:extLst>
          </p:cNvPr>
          <p:cNvSpPr txBox="1">
            <a:spLocks noChangeArrowheads="1"/>
          </p:cNvSpPr>
          <p:nvPr/>
        </p:nvSpPr>
        <p:spPr bwMode="auto">
          <a:xfrm>
            <a:off x="5310189" y="3214688"/>
            <a:ext cx="1614487" cy="862012"/>
          </a:xfrm>
          <a:prstGeom prst="rect">
            <a:avLst/>
          </a:prstGeom>
          <a:solidFill>
            <a:srgbClr val="3366FF">
              <a:alpha val="50000"/>
            </a:srgb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b="1" dirty="0"/>
              <a:t>Person</a:t>
            </a:r>
          </a:p>
          <a:p>
            <a:pPr eaLnBrk="0" hangingPunct="0">
              <a:lnSpc>
                <a:spcPct val="100000"/>
              </a:lnSpc>
              <a:spcBef>
                <a:spcPct val="50000"/>
              </a:spcBef>
              <a:buClrTx/>
              <a:defRPr/>
            </a:pPr>
            <a:r>
              <a:rPr lang="en-US" sz="2000" dirty="0"/>
              <a:t>Introduce()</a:t>
            </a:r>
          </a:p>
        </p:txBody>
      </p:sp>
      <p:sp>
        <p:nvSpPr>
          <p:cNvPr id="18" name="Content Placeholder 9">
            <a:extLst>
              <a:ext uri="{FF2B5EF4-FFF2-40B4-BE49-F238E27FC236}">
                <a16:creationId xmlns:a16="http://schemas.microsoft.com/office/drawing/2014/main" id="{1F42DA19-B22E-4370-AE44-94BD482CCDBF}"/>
              </a:ext>
            </a:extLst>
          </p:cNvPr>
          <p:cNvSpPr txBox="1">
            <a:spLocks/>
          </p:cNvSpPr>
          <p:nvPr/>
        </p:nvSpPr>
        <p:spPr bwMode="gray">
          <a:xfrm>
            <a:off x="2420938" y="6143626"/>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p>
            <a:pPr eaLnBrk="0" hangingPunct="0">
              <a:buClr>
                <a:srgbClr val="000000"/>
              </a:buClr>
              <a:defRPr/>
            </a:pPr>
            <a:r>
              <a:rPr lang="en-US" sz="1600" dirty="0">
                <a:latin typeface="Arial" pitchFamily="34" charset="0"/>
              </a:rPr>
              <a:t>Refer to the VirtualMethodSample.java sample code sample code.</a:t>
            </a:r>
          </a:p>
        </p:txBody>
      </p:sp>
      <p:sp>
        <p:nvSpPr>
          <p:cNvPr id="19" name="Rounded Rectangle 14">
            <a:extLst>
              <a:ext uri="{FF2B5EF4-FFF2-40B4-BE49-F238E27FC236}">
                <a16:creationId xmlns:a16="http://schemas.microsoft.com/office/drawing/2014/main" id="{453EEA1B-E3F1-40B8-89F3-E95122CAB004}"/>
              </a:ext>
            </a:extLst>
          </p:cNvPr>
          <p:cNvSpPr/>
          <p:nvPr/>
        </p:nvSpPr>
        <p:spPr bwMode="auto">
          <a:xfrm>
            <a:off x="1981200" y="6147682"/>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310900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1000"/>
                                        <p:tgtEl>
                                          <p:spTgt spid="1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E4AADE0-B377-4072-91C2-8B8CD14005A9}"/>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DBA4E29D-715C-4666-A8A0-E3089F6C6482}"/>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25</a:t>
            </a:fld>
            <a:endParaRPr lang="en-US" dirty="0"/>
          </a:p>
        </p:txBody>
      </p:sp>
      <p:sp>
        <p:nvSpPr>
          <p:cNvPr id="6" name="Slide Number Placeholder 3">
            <a:extLst>
              <a:ext uri="{FF2B5EF4-FFF2-40B4-BE49-F238E27FC236}">
                <a16:creationId xmlns:a16="http://schemas.microsoft.com/office/drawing/2014/main" id="{4CF3D0BA-683C-4B0B-B9A4-257F37C9C583}"/>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128D908C-D453-4A56-9D65-7907C6921290}" type="slidenum">
              <a:rPr lang="en-US"/>
              <a:pPr algn="r" eaLnBrk="0" hangingPunct="0">
                <a:spcBef>
                  <a:spcPct val="0"/>
                </a:spcBef>
                <a:buClrTx/>
              </a:pPr>
              <a:t>25</a:t>
            </a:fld>
            <a:endParaRPr lang="en-US"/>
          </a:p>
        </p:txBody>
      </p:sp>
      <p:sp>
        <p:nvSpPr>
          <p:cNvPr id="7" name="Rectangle 2">
            <a:extLst>
              <a:ext uri="{FF2B5EF4-FFF2-40B4-BE49-F238E27FC236}">
                <a16:creationId xmlns:a16="http://schemas.microsoft.com/office/drawing/2014/main" id="{E3C9F1BC-D187-40A9-9925-D9F535015064}"/>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Virtual Method Invocation</a:t>
            </a:r>
          </a:p>
        </p:txBody>
      </p:sp>
      <p:sp>
        <p:nvSpPr>
          <p:cNvPr id="8" name="Rectangle 3">
            <a:extLst>
              <a:ext uri="{FF2B5EF4-FFF2-40B4-BE49-F238E27FC236}">
                <a16:creationId xmlns:a16="http://schemas.microsoft.com/office/drawing/2014/main" id="{B6193C26-09FB-43F2-BCDA-9CA489E50C01}"/>
              </a:ext>
            </a:extLst>
          </p:cNvPr>
          <p:cNvSpPr txBox="1">
            <a:spLocks noChangeArrowheads="1"/>
          </p:cNvSpPr>
          <p:nvPr/>
        </p:nvSpPr>
        <p:spPr>
          <a:xfrm>
            <a:off x="436880" y="1941705"/>
            <a:ext cx="7608216" cy="4110303"/>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457200" indent="-457200"/>
            <a:endParaRPr lang="en-US"/>
          </a:p>
          <a:p>
            <a:pPr marL="457200" indent="-457200"/>
            <a:endParaRPr lang="en-US"/>
          </a:p>
        </p:txBody>
      </p:sp>
      <p:sp>
        <p:nvSpPr>
          <p:cNvPr id="9" name="Rectangle 14">
            <a:extLst>
              <a:ext uri="{FF2B5EF4-FFF2-40B4-BE49-F238E27FC236}">
                <a16:creationId xmlns:a16="http://schemas.microsoft.com/office/drawing/2014/main" id="{A4249685-8A5D-4C42-879F-9114AED534C0}"/>
              </a:ext>
            </a:extLst>
          </p:cNvPr>
          <p:cNvSpPr>
            <a:spLocks noChangeArrowheads="1"/>
          </p:cNvSpPr>
          <p:nvPr/>
        </p:nvSpPr>
        <p:spPr bwMode="auto">
          <a:xfrm>
            <a:off x="436880" y="1106631"/>
            <a:ext cx="9713595" cy="5178282"/>
          </a:xfrm>
          <a:prstGeom prst="rect">
            <a:avLst/>
          </a:prstGeom>
          <a:noFill/>
          <a:ln w="12700">
            <a:noFill/>
            <a:miter lim="800000"/>
            <a:headEnd/>
            <a:tailEnd/>
          </a:ln>
        </p:spPr>
        <p:txBody>
          <a:bodyPr lIns="90488" tIns="44450" rIns="90488" bIns="44450"/>
          <a:lstStyle/>
          <a:p>
            <a:pPr marL="457200" indent="-457200">
              <a:buFontTx/>
              <a:buChar char="•"/>
            </a:pPr>
            <a:r>
              <a:rPr lang="en-US" sz="2200" dirty="0"/>
              <a:t>A reference type variable can point to instances of its own type, or its subtypes through casting.</a:t>
            </a:r>
          </a:p>
          <a:p>
            <a:pPr marL="457200" indent="-457200"/>
            <a:r>
              <a:rPr lang="en-US" sz="2400" dirty="0"/>
              <a:t>		</a:t>
            </a:r>
            <a:r>
              <a:rPr lang="en-US" sz="1600" dirty="0"/>
              <a:t>Person p = new Employee()</a:t>
            </a:r>
          </a:p>
          <a:p>
            <a:pPr marL="457200" indent="-457200">
              <a:buFontTx/>
              <a:buChar char="•"/>
            </a:pPr>
            <a:endParaRPr lang="en-US" sz="1600" dirty="0"/>
          </a:p>
          <a:p>
            <a:pPr marL="457200" indent="-457200"/>
            <a:endParaRPr lang="en-US" sz="1200" dirty="0"/>
          </a:p>
          <a:p>
            <a:pPr marL="457200" indent="-457200"/>
            <a:endParaRPr lang="en-US" sz="1200" dirty="0"/>
          </a:p>
          <a:p>
            <a:pPr marL="457200" indent="-457200"/>
            <a:endParaRPr lang="en-US" sz="1200" dirty="0"/>
          </a:p>
          <a:p>
            <a:pPr marL="457200" indent="-457200">
              <a:spcBef>
                <a:spcPct val="0"/>
              </a:spcBef>
            </a:pPr>
            <a:endParaRPr lang="en-US" sz="800" dirty="0"/>
          </a:p>
          <a:p>
            <a:pPr marL="457200" indent="-457200">
              <a:buFontTx/>
              <a:buChar char="•"/>
            </a:pPr>
            <a:r>
              <a:rPr lang="en-US" sz="2200" dirty="0"/>
              <a:t>When calling an object’s methods through a reference variable, the implementation called is the one used by the object and not necessarily the reference variable.</a:t>
            </a:r>
          </a:p>
          <a:p>
            <a:pPr marL="457200" indent="-457200"/>
            <a:r>
              <a:rPr lang="en-US" sz="1400" dirty="0"/>
              <a:t>		</a:t>
            </a:r>
            <a:r>
              <a:rPr lang="en-US" sz="1600" dirty="0" err="1"/>
              <a:t>p.announce</a:t>
            </a:r>
            <a:r>
              <a:rPr lang="en-US" sz="1600" dirty="0"/>
              <a:t>();</a:t>
            </a:r>
          </a:p>
        </p:txBody>
      </p:sp>
      <p:sp>
        <p:nvSpPr>
          <p:cNvPr id="10" name="Text Box 15">
            <a:extLst>
              <a:ext uri="{FF2B5EF4-FFF2-40B4-BE49-F238E27FC236}">
                <a16:creationId xmlns:a16="http://schemas.microsoft.com/office/drawing/2014/main" id="{B85EC624-F12B-4149-B7F9-F564B78D1BA5}"/>
              </a:ext>
            </a:extLst>
          </p:cNvPr>
          <p:cNvSpPr txBox="1">
            <a:spLocks noChangeArrowheads="1"/>
          </p:cNvSpPr>
          <p:nvPr/>
        </p:nvSpPr>
        <p:spPr bwMode="auto">
          <a:xfrm>
            <a:off x="4371977" y="2217327"/>
            <a:ext cx="1757363" cy="862013"/>
          </a:xfrm>
          <a:prstGeom prst="rect">
            <a:avLst/>
          </a:prstGeom>
          <a:solidFill>
            <a:schemeClr val="accent1">
              <a:alpha val="50000"/>
            </a:scheme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a:t>Employee</a:t>
            </a:r>
          </a:p>
          <a:p>
            <a:pPr eaLnBrk="0" hangingPunct="0">
              <a:lnSpc>
                <a:spcPct val="100000"/>
              </a:lnSpc>
              <a:spcBef>
                <a:spcPct val="50000"/>
              </a:spcBef>
              <a:buClrTx/>
              <a:defRPr/>
            </a:pPr>
            <a:r>
              <a:rPr lang="en-US" sz="2000"/>
              <a:t>Instance</a:t>
            </a:r>
          </a:p>
        </p:txBody>
      </p:sp>
      <p:grpSp>
        <p:nvGrpSpPr>
          <p:cNvPr id="11" name="Group 16">
            <a:extLst>
              <a:ext uri="{FF2B5EF4-FFF2-40B4-BE49-F238E27FC236}">
                <a16:creationId xmlns:a16="http://schemas.microsoft.com/office/drawing/2014/main" id="{7A06B002-7065-4F55-8919-F4061A3DEAFC}"/>
              </a:ext>
            </a:extLst>
          </p:cNvPr>
          <p:cNvGrpSpPr>
            <a:grpSpLocks/>
          </p:cNvGrpSpPr>
          <p:nvPr/>
        </p:nvGrpSpPr>
        <p:grpSpPr bwMode="auto">
          <a:xfrm>
            <a:off x="1343026" y="2342739"/>
            <a:ext cx="1500188" cy="417512"/>
            <a:chOff x="2366" y="1223"/>
            <a:chExt cx="780" cy="332"/>
          </a:xfrm>
        </p:grpSpPr>
        <p:sp>
          <p:nvSpPr>
            <p:cNvPr id="12" name="Rectangle 17">
              <a:extLst>
                <a:ext uri="{FF2B5EF4-FFF2-40B4-BE49-F238E27FC236}">
                  <a16:creationId xmlns:a16="http://schemas.microsoft.com/office/drawing/2014/main" id="{F3677587-6B44-4C50-BE43-16259EE31616}"/>
                </a:ext>
              </a:extLst>
            </p:cNvPr>
            <p:cNvSpPr>
              <a:spLocks noChangeArrowheads="1"/>
            </p:cNvSpPr>
            <p:nvPr/>
          </p:nvSpPr>
          <p:spPr bwMode="auto">
            <a:xfrm>
              <a:off x="2366" y="1223"/>
              <a:ext cx="780" cy="318"/>
            </a:xfrm>
            <a:prstGeom prst="rect">
              <a:avLst/>
            </a:prstGeom>
            <a:solidFill>
              <a:srgbClr val="3366FF">
                <a:alpha val="50000"/>
              </a:srgb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endParaRPr lang="en-PH" sz="2000" b="1" dirty="0"/>
            </a:p>
          </p:txBody>
        </p:sp>
        <p:sp>
          <p:nvSpPr>
            <p:cNvPr id="13" name="Text Box 18">
              <a:extLst>
                <a:ext uri="{FF2B5EF4-FFF2-40B4-BE49-F238E27FC236}">
                  <a16:creationId xmlns:a16="http://schemas.microsoft.com/office/drawing/2014/main" id="{F3652A48-004D-4679-9723-7BADC35CFD4C}"/>
                </a:ext>
              </a:extLst>
            </p:cNvPr>
            <p:cNvSpPr txBox="1">
              <a:spLocks noChangeArrowheads="1"/>
            </p:cNvSpPr>
            <p:nvPr/>
          </p:nvSpPr>
          <p:spPr bwMode="auto">
            <a:xfrm>
              <a:off x="2366" y="1237"/>
              <a:ext cx="780" cy="318"/>
            </a:xfrm>
            <a:prstGeom prst="rect">
              <a:avLst/>
            </a:prstGeom>
            <a:solidFill>
              <a:srgbClr val="3366FF">
                <a:alpha val="50000"/>
              </a:srgb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b="1" dirty="0"/>
                <a:t>Person</a:t>
              </a:r>
            </a:p>
          </p:txBody>
        </p:sp>
      </p:grpSp>
      <p:sp>
        <p:nvSpPr>
          <p:cNvPr id="14" name="Line 19">
            <a:extLst>
              <a:ext uri="{FF2B5EF4-FFF2-40B4-BE49-F238E27FC236}">
                <a16:creationId xmlns:a16="http://schemas.microsoft.com/office/drawing/2014/main" id="{93DCCE7F-A9E4-4415-924E-5728A55883FB}"/>
              </a:ext>
            </a:extLst>
          </p:cNvPr>
          <p:cNvSpPr>
            <a:spLocks noChangeShapeType="1"/>
          </p:cNvSpPr>
          <p:nvPr/>
        </p:nvSpPr>
        <p:spPr bwMode="auto">
          <a:xfrm>
            <a:off x="2811464" y="2569751"/>
            <a:ext cx="1560512" cy="0"/>
          </a:xfrm>
          <a:prstGeom prst="line">
            <a:avLst/>
          </a:prstGeom>
          <a:noFill/>
          <a:ln w="12700">
            <a:solidFill>
              <a:schemeClr val="tx1"/>
            </a:solidFill>
            <a:prstDash val="dash"/>
            <a:round/>
            <a:headEnd/>
            <a:tailEnd type="triangle" w="med" len="med"/>
          </a:ln>
        </p:spPr>
        <p:txBody>
          <a:bodyPr wrap="none" lIns="90488" tIns="44450" rIns="90488" bIns="44450" anchor="ctr"/>
          <a:lstStyle/>
          <a:p>
            <a:endParaRPr lang="en-GB"/>
          </a:p>
        </p:txBody>
      </p:sp>
      <p:sp>
        <p:nvSpPr>
          <p:cNvPr id="15" name="Text Box 27">
            <a:extLst>
              <a:ext uri="{FF2B5EF4-FFF2-40B4-BE49-F238E27FC236}">
                <a16:creationId xmlns:a16="http://schemas.microsoft.com/office/drawing/2014/main" id="{28E356C9-4859-4FB8-9B18-4C8EA9B1D6B9}"/>
              </a:ext>
            </a:extLst>
          </p:cNvPr>
          <p:cNvSpPr txBox="1">
            <a:spLocks noChangeArrowheads="1"/>
          </p:cNvSpPr>
          <p:nvPr/>
        </p:nvSpPr>
        <p:spPr bwMode="auto">
          <a:xfrm>
            <a:off x="4167188" y="4635478"/>
            <a:ext cx="2105025" cy="862012"/>
          </a:xfrm>
          <a:prstGeom prst="rect">
            <a:avLst/>
          </a:prstGeom>
          <a:solidFill>
            <a:schemeClr val="accent1">
              <a:alpha val="50000"/>
            </a:scheme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dirty="0"/>
              <a:t>Employee</a:t>
            </a:r>
          </a:p>
          <a:p>
            <a:pPr eaLnBrk="0" hangingPunct="0">
              <a:lnSpc>
                <a:spcPct val="100000"/>
              </a:lnSpc>
              <a:spcBef>
                <a:spcPct val="50000"/>
              </a:spcBef>
              <a:buClrTx/>
              <a:defRPr/>
            </a:pPr>
            <a:r>
              <a:rPr lang="en-US" sz="2000" dirty="0"/>
              <a:t>announce()</a:t>
            </a:r>
          </a:p>
        </p:txBody>
      </p:sp>
      <p:sp>
        <p:nvSpPr>
          <p:cNvPr id="16" name="Line 31">
            <a:extLst>
              <a:ext uri="{FF2B5EF4-FFF2-40B4-BE49-F238E27FC236}">
                <a16:creationId xmlns:a16="http://schemas.microsoft.com/office/drawing/2014/main" id="{736861B1-CA41-475B-8793-8A14A7423CBB}"/>
              </a:ext>
            </a:extLst>
          </p:cNvPr>
          <p:cNvSpPr>
            <a:spLocks noChangeShapeType="1"/>
          </p:cNvSpPr>
          <p:nvPr/>
        </p:nvSpPr>
        <p:spPr bwMode="auto">
          <a:xfrm>
            <a:off x="2606675" y="4992665"/>
            <a:ext cx="1560512" cy="0"/>
          </a:xfrm>
          <a:prstGeom prst="line">
            <a:avLst/>
          </a:prstGeom>
          <a:noFill/>
          <a:ln w="12700">
            <a:solidFill>
              <a:schemeClr val="tx1"/>
            </a:solidFill>
            <a:prstDash val="dash"/>
            <a:round/>
            <a:headEnd/>
            <a:tailEnd type="triangle" w="med" len="med"/>
          </a:ln>
        </p:spPr>
        <p:txBody>
          <a:bodyPr wrap="none" lIns="90488" tIns="44450" rIns="90488" bIns="44450" anchor="ctr"/>
          <a:lstStyle/>
          <a:p>
            <a:endParaRPr lang="en-GB"/>
          </a:p>
        </p:txBody>
      </p:sp>
      <p:grpSp>
        <p:nvGrpSpPr>
          <p:cNvPr id="17" name="Group 16">
            <a:extLst>
              <a:ext uri="{FF2B5EF4-FFF2-40B4-BE49-F238E27FC236}">
                <a16:creationId xmlns:a16="http://schemas.microsoft.com/office/drawing/2014/main" id="{2E54F7A9-F5EE-42FB-80C1-C2D18DCEB42F}"/>
              </a:ext>
            </a:extLst>
          </p:cNvPr>
          <p:cNvGrpSpPr>
            <a:grpSpLocks/>
          </p:cNvGrpSpPr>
          <p:nvPr/>
        </p:nvGrpSpPr>
        <p:grpSpPr bwMode="auto">
          <a:xfrm>
            <a:off x="1343026" y="4772003"/>
            <a:ext cx="1500187" cy="417512"/>
            <a:chOff x="2366" y="1223"/>
            <a:chExt cx="780" cy="332"/>
          </a:xfrm>
        </p:grpSpPr>
        <p:sp>
          <p:nvSpPr>
            <p:cNvPr id="18" name="Rectangle 17">
              <a:extLst>
                <a:ext uri="{FF2B5EF4-FFF2-40B4-BE49-F238E27FC236}">
                  <a16:creationId xmlns:a16="http://schemas.microsoft.com/office/drawing/2014/main" id="{3E7F1B40-0191-4D1D-81A1-697D3F2D5D08}"/>
                </a:ext>
              </a:extLst>
            </p:cNvPr>
            <p:cNvSpPr>
              <a:spLocks noChangeArrowheads="1"/>
            </p:cNvSpPr>
            <p:nvPr/>
          </p:nvSpPr>
          <p:spPr bwMode="auto">
            <a:xfrm>
              <a:off x="2366" y="1223"/>
              <a:ext cx="780" cy="318"/>
            </a:xfrm>
            <a:prstGeom prst="rect">
              <a:avLst/>
            </a:prstGeom>
            <a:solidFill>
              <a:srgbClr val="3366FF">
                <a:alpha val="50000"/>
              </a:srgb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endParaRPr lang="en-PH" sz="2000" b="1" dirty="0"/>
            </a:p>
          </p:txBody>
        </p:sp>
        <p:sp>
          <p:nvSpPr>
            <p:cNvPr id="19" name="Text Box 18">
              <a:extLst>
                <a:ext uri="{FF2B5EF4-FFF2-40B4-BE49-F238E27FC236}">
                  <a16:creationId xmlns:a16="http://schemas.microsoft.com/office/drawing/2014/main" id="{F2B4CA22-6849-45EC-AF1E-3E8E147293CB}"/>
                </a:ext>
              </a:extLst>
            </p:cNvPr>
            <p:cNvSpPr txBox="1">
              <a:spLocks noChangeArrowheads="1"/>
            </p:cNvSpPr>
            <p:nvPr/>
          </p:nvSpPr>
          <p:spPr bwMode="auto">
            <a:xfrm>
              <a:off x="2366" y="1237"/>
              <a:ext cx="780" cy="318"/>
            </a:xfrm>
            <a:prstGeom prst="rect">
              <a:avLst/>
            </a:prstGeom>
            <a:solidFill>
              <a:srgbClr val="3366FF">
                <a:alpha val="50000"/>
              </a:srgbClr>
            </a:solidFill>
            <a:ln w="9525">
              <a:noFill/>
              <a:miter lim="800000"/>
              <a:headEnd/>
              <a:tailEnd/>
            </a:ln>
            <a:effectLst>
              <a:outerShdw sy="50000" rotWithShape="0">
                <a:srgbClr val="808080">
                  <a:alpha val="50000"/>
                </a:srgbClr>
              </a:outerShdw>
            </a:effectLst>
          </p:spPr>
          <p:txBody>
            <a:bodyPr>
              <a:spAutoFit/>
            </a:bodyPr>
            <a:lstStyle/>
            <a:p>
              <a:pPr eaLnBrk="0" hangingPunct="0">
                <a:lnSpc>
                  <a:spcPct val="100000"/>
                </a:lnSpc>
                <a:spcBef>
                  <a:spcPct val="50000"/>
                </a:spcBef>
                <a:buClrTx/>
                <a:defRPr/>
              </a:pPr>
              <a:r>
                <a:rPr lang="en-US" sz="2000" b="1" dirty="0"/>
                <a:t>Person</a:t>
              </a:r>
            </a:p>
          </p:txBody>
        </p:sp>
      </p:grpSp>
      <p:sp>
        <p:nvSpPr>
          <p:cNvPr id="20" name="Content Placeholder 9">
            <a:extLst>
              <a:ext uri="{FF2B5EF4-FFF2-40B4-BE49-F238E27FC236}">
                <a16:creationId xmlns:a16="http://schemas.microsoft.com/office/drawing/2014/main" id="{60AB7681-1B2E-4063-87B5-DF3F9E0923FE}"/>
              </a:ext>
            </a:extLst>
          </p:cNvPr>
          <p:cNvSpPr txBox="1">
            <a:spLocks/>
          </p:cNvSpPr>
          <p:nvPr/>
        </p:nvSpPr>
        <p:spPr bwMode="gray">
          <a:xfrm>
            <a:off x="2420938" y="6143626"/>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p>
            <a:pPr eaLnBrk="0" hangingPunct="0">
              <a:buClr>
                <a:srgbClr val="000000"/>
              </a:buClr>
              <a:defRPr/>
            </a:pPr>
            <a:r>
              <a:rPr lang="en-US" sz="1600" dirty="0">
                <a:latin typeface="Arial" pitchFamily="34" charset="0"/>
              </a:rPr>
              <a:t>Refer to the VirtualMethodSample.java sample code sample code.</a:t>
            </a:r>
          </a:p>
        </p:txBody>
      </p:sp>
      <p:sp>
        <p:nvSpPr>
          <p:cNvPr id="21" name="Rounded Rectangle 18">
            <a:extLst>
              <a:ext uri="{FF2B5EF4-FFF2-40B4-BE49-F238E27FC236}">
                <a16:creationId xmlns:a16="http://schemas.microsoft.com/office/drawing/2014/main" id="{D209C815-1E40-401F-B5FC-ACBF5F961DAF}"/>
              </a:ext>
            </a:extLst>
          </p:cNvPr>
          <p:cNvSpPr/>
          <p:nvPr/>
        </p:nvSpPr>
        <p:spPr bwMode="auto">
          <a:xfrm>
            <a:off x="1981200" y="6147682"/>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285761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10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B681B-0D11-4109-AC76-6C91DD17DF45}"/>
              </a:ext>
            </a:extLst>
          </p:cNvPr>
          <p:cNvSpPr>
            <a:spLocks noGrp="1"/>
          </p:cNvSpPr>
          <p:nvPr>
            <p:ph type="title"/>
          </p:nvPr>
        </p:nvSpPr>
        <p:spPr>
          <a:xfrm>
            <a:off x="248796" y="2483526"/>
            <a:ext cx="7040753" cy="2221454"/>
          </a:xfrm>
        </p:spPr>
        <p:txBody>
          <a:bodyPr/>
          <a:lstStyle/>
          <a:p>
            <a:r>
              <a:rPr lang="en-US" dirty="0"/>
              <a:t>Questions and Comments</a:t>
            </a:r>
          </a:p>
        </p:txBody>
      </p:sp>
    </p:spTree>
    <p:extLst>
      <p:ext uri="{BB962C8B-B14F-4D97-AF65-F5344CB8AC3E}">
        <p14:creationId xmlns:p14="http://schemas.microsoft.com/office/powerpoint/2010/main" val="4185747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EEF8371-FD16-4D28-B55D-7F5AEC26B732}"/>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C5447A6B-5543-49F1-9A9C-0DEBBAFDB9A9}"/>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3</a:t>
            </a:fld>
            <a:endParaRPr lang="en-US" dirty="0"/>
          </a:p>
        </p:txBody>
      </p:sp>
      <p:sp>
        <p:nvSpPr>
          <p:cNvPr id="6" name="Slide Number Placeholder 3">
            <a:extLst>
              <a:ext uri="{FF2B5EF4-FFF2-40B4-BE49-F238E27FC236}">
                <a16:creationId xmlns:a16="http://schemas.microsoft.com/office/drawing/2014/main" id="{65743A2B-E0FF-4BE2-ADC5-CBD193CD4CDB}"/>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8E838A79-5322-40E8-952D-8CC864F66F97}" type="slidenum">
              <a:rPr lang="en-US"/>
              <a:pPr algn="r" eaLnBrk="0" hangingPunct="0">
                <a:spcBef>
                  <a:spcPct val="0"/>
                </a:spcBef>
                <a:buClrTx/>
              </a:pPr>
              <a:t>3</a:t>
            </a:fld>
            <a:endParaRPr lang="en-US"/>
          </a:p>
        </p:txBody>
      </p:sp>
      <p:sp>
        <p:nvSpPr>
          <p:cNvPr id="7" name="Rectangle 2">
            <a:extLst>
              <a:ext uri="{FF2B5EF4-FFF2-40B4-BE49-F238E27FC236}">
                <a16:creationId xmlns:a16="http://schemas.microsoft.com/office/drawing/2014/main" id="{524BB92E-9FDC-40FB-B580-44F7C037582C}"/>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Defining Inheritance</a:t>
            </a:r>
          </a:p>
        </p:txBody>
      </p:sp>
      <p:sp>
        <p:nvSpPr>
          <p:cNvPr id="8" name="Rectangle 3">
            <a:extLst>
              <a:ext uri="{FF2B5EF4-FFF2-40B4-BE49-F238E27FC236}">
                <a16:creationId xmlns:a16="http://schemas.microsoft.com/office/drawing/2014/main" id="{9820F30A-87E0-4B73-A775-FF76F7D93CD1}"/>
              </a:ext>
            </a:extLst>
          </p:cNvPr>
          <p:cNvSpPr txBox="1">
            <a:spLocks noChangeArrowheads="1"/>
          </p:cNvSpPr>
          <p:nvPr/>
        </p:nvSpPr>
        <p:spPr>
          <a:xfrm>
            <a:off x="436879" y="1041991"/>
            <a:ext cx="8005371" cy="5010017"/>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spcBef>
                <a:spcPct val="25000"/>
              </a:spcBef>
              <a:buFont typeface="Arial" panose="020B0604020202020204" pitchFamily="34" charset="0"/>
              <a:buChar char="•"/>
            </a:pPr>
            <a:r>
              <a:rPr lang="en-US" sz="2400">
                <a:latin typeface="Arial" panose="020B0604020202020204" pitchFamily="34" charset="0"/>
                <a:cs typeface="Arial" panose="020B0604020202020204" pitchFamily="34" charset="0"/>
              </a:rPr>
              <a:t>Inheritance is one of the language constructs that encourages the </a:t>
            </a:r>
            <a:r>
              <a:rPr lang="en-US" sz="2400" i="1">
                <a:latin typeface="Arial" panose="020B0604020202020204" pitchFamily="34" charset="0"/>
                <a:cs typeface="Arial" panose="020B0604020202020204" pitchFamily="34" charset="0"/>
              </a:rPr>
              <a:t>re-use</a:t>
            </a:r>
            <a:r>
              <a:rPr lang="en-US" sz="2400">
                <a:latin typeface="Arial" panose="020B0604020202020204" pitchFamily="34" charset="0"/>
                <a:cs typeface="Arial" panose="020B0604020202020204" pitchFamily="34" charset="0"/>
              </a:rPr>
              <a:t> of code by allowing the behavior of existing classes to be extended and specialized.</a:t>
            </a:r>
          </a:p>
          <a:p>
            <a:pPr marL="342900" indent="-342900">
              <a:spcBef>
                <a:spcPct val="25000"/>
              </a:spcBef>
              <a:buFont typeface="Arial" panose="020B0604020202020204" pitchFamily="34" charset="0"/>
              <a:buChar char="•"/>
            </a:pPr>
            <a:r>
              <a:rPr lang="en-US" sz="2400" b="1" i="1">
                <a:latin typeface="Arial" panose="020B0604020202020204" pitchFamily="34" charset="0"/>
                <a:cs typeface="Arial" panose="020B0604020202020204" pitchFamily="34" charset="0"/>
              </a:rPr>
              <a:t>Inheritance</a:t>
            </a:r>
            <a:r>
              <a:rPr lang="en-US" sz="2400">
                <a:latin typeface="Arial" panose="020B0604020202020204" pitchFamily="34" charset="0"/>
                <a:cs typeface="Arial" panose="020B0604020202020204" pitchFamily="34" charset="0"/>
              </a:rPr>
              <a:t> defines a hierarchical relationship among classes wherein one class shares the attributes and methods defined in one or more classes.</a:t>
            </a:r>
            <a:endParaRPr lang="en-US" sz="2400" dirty="0">
              <a:latin typeface="Arial" panose="020B0604020202020204" pitchFamily="34" charset="0"/>
              <a:cs typeface="Arial" panose="020B0604020202020204" pitchFamily="34" charset="0"/>
            </a:endParaRPr>
          </a:p>
        </p:txBody>
      </p:sp>
      <p:graphicFrame>
        <p:nvGraphicFramePr>
          <p:cNvPr id="9" name="Diagram 8">
            <a:extLst>
              <a:ext uri="{FF2B5EF4-FFF2-40B4-BE49-F238E27FC236}">
                <a16:creationId xmlns:a16="http://schemas.microsoft.com/office/drawing/2014/main" id="{1A80F9C2-3E1B-449E-97EE-32A20EE10C03}"/>
              </a:ext>
            </a:extLst>
          </p:cNvPr>
          <p:cNvGraphicFramePr/>
          <p:nvPr>
            <p:extLst>
              <p:ext uri="{D42A27DB-BD31-4B8C-83A1-F6EECF244321}">
                <p14:modId xmlns:p14="http://schemas.microsoft.com/office/powerpoint/2010/main" val="3694686120"/>
              </p:ext>
            </p:extLst>
          </p:nvPr>
        </p:nvGraphicFramePr>
        <p:xfrm>
          <a:off x="1165692" y="265282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565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8961910-F70C-401B-8719-1DB9D6BF17DD}"/>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9ED62DF4-34F7-477F-A815-578BE41F21B5}"/>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4</a:t>
            </a:fld>
            <a:endParaRPr lang="en-US" dirty="0"/>
          </a:p>
        </p:txBody>
      </p:sp>
      <p:sp>
        <p:nvSpPr>
          <p:cNvPr id="6" name="Slide Number Placeholder 3">
            <a:extLst>
              <a:ext uri="{FF2B5EF4-FFF2-40B4-BE49-F238E27FC236}">
                <a16:creationId xmlns:a16="http://schemas.microsoft.com/office/drawing/2014/main" id="{035E8D45-91CC-4579-A966-8E3DF1AF0031}"/>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CC28E4D0-330A-42A0-8BDE-FBBD753CB8BE}" type="slidenum">
              <a:rPr lang="en-US"/>
              <a:pPr algn="r" eaLnBrk="0" hangingPunct="0">
                <a:spcBef>
                  <a:spcPct val="0"/>
                </a:spcBef>
                <a:buClrTx/>
              </a:pPr>
              <a:t>4</a:t>
            </a:fld>
            <a:endParaRPr lang="en-US"/>
          </a:p>
        </p:txBody>
      </p:sp>
      <p:sp>
        <p:nvSpPr>
          <p:cNvPr id="7" name="Rectangle 2">
            <a:extLst>
              <a:ext uri="{FF2B5EF4-FFF2-40B4-BE49-F238E27FC236}">
                <a16:creationId xmlns:a16="http://schemas.microsoft.com/office/drawing/2014/main" id="{E9FC34DE-EEF6-42F8-884F-6E038F06AF2D}"/>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‘is a’ Relationship</a:t>
            </a:r>
          </a:p>
        </p:txBody>
      </p:sp>
      <p:sp>
        <p:nvSpPr>
          <p:cNvPr id="8" name="Rectangle 3">
            <a:extLst>
              <a:ext uri="{FF2B5EF4-FFF2-40B4-BE49-F238E27FC236}">
                <a16:creationId xmlns:a16="http://schemas.microsoft.com/office/drawing/2014/main" id="{DF55F00C-8D59-41FF-86F2-8A4F13A526E6}"/>
              </a:ext>
            </a:extLst>
          </p:cNvPr>
          <p:cNvSpPr txBox="1">
            <a:spLocks noChangeArrowheads="1"/>
          </p:cNvSpPr>
          <p:nvPr/>
        </p:nvSpPr>
        <p:spPr>
          <a:xfrm>
            <a:off x="436879" y="1941705"/>
            <a:ext cx="11195139" cy="4110303"/>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lnSpc>
                <a:spcPct val="150000"/>
              </a:lnSpc>
              <a:spcBef>
                <a:spcPct val="0"/>
              </a:spcBef>
              <a:buFont typeface="Arial" panose="020B0604020202020204" pitchFamily="34" charset="0"/>
              <a:buChar char="•"/>
            </a:pPr>
            <a:r>
              <a:rPr lang="en-GB" sz="2400">
                <a:latin typeface="Arial" panose="020B0604020202020204" pitchFamily="34" charset="0"/>
                <a:cs typeface="Arial" panose="020B0604020202020204" pitchFamily="34" charset="0"/>
              </a:rPr>
              <a:t>An inheritance relationship is described as an </a:t>
            </a:r>
            <a:r>
              <a:rPr lang="en-GB" sz="2400" b="1">
                <a:solidFill>
                  <a:srgbClr val="0000FF"/>
                </a:solidFill>
                <a:latin typeface="Arial" panose="020B0604020202020204" pitchFamily="34" charset="0"/>
                <a:cs typeface="Arial" panose="020B0604020202020204" pitchFamily="34" charset="0"/>
              </a:rPr>
              <a:t>“is-a”</a:t>
            </a:r>
            <a:r>
              <a:rPr lang="en-GB" sz="2400">
                <a:latin typeface="Arial" panose="020B0604020202020204" pitchFamily="34" charset="0"/>
                <a:cs typeface="Arial" panose="020B0604020202020204" pitchFamily="34" charset="0"/>
              </a:rPr>
              <a:t> relationship between two concepts</a:t>
            </a:r>
          </a:p>
          <a:p>
            <a:pPr marL="342900" indent="-342900">
              <a:lnSpc>
                <a:spcPct val="150000"/>
              </a:lnSpc>
              <a:spcBef>
                <a:spcPct val="0"/>
              </a:spcBef>
              <a:buFont typeface="Arial" panose="020B0604020202020204" pitchFamily="34" charset="0"/>
              <a:buChar char="•"/>
            </a:pPr>
            <a:r>
              <a:rPr lang="en-GB" sz="2400">
                <a:latin typeface="Arial" panose="020B0604020202020204" pitchFamily="34" charset="0"/>
                <a:cs typeface="Arial" panose="020B0604020202020204" pitchFamily="34" charset="0"/>
              </a:rPr>
              <a:t>Concept A “is a” Concept B means that Concept A is a specialization (subclass) of Concept B </a:t>
            </a:r>
          </a:p>
          <a:p>
            <a:pPr marL="342900" indent="-342900">
              <a:lnSpc>
                <a:spcPct val="150000"/>
              </a:lnSpc>
              <a:spcBef>
                <a:spcPct val="0"/>
              </a:spcBef>
              <a:buFont typeface="Arial" panose="020B0604020202020204" pitchFamily="34" charset="0"/>
              <a:buChar char="•"/>
            </a:pPr>
            <a:r>
              <a:rPr lang="en-GB" sz="2400">
                <a:latin typeface="Arial" panose="020B0604020202020204" pitchFamily="34" charset="0"/>
                <a:cs typeface="Arial" panose="020B0604020202020204" pitchFamily="34" charset="0"/>
              </a:rPr>
              <a:t>Concept A will have all the attributes and behavior of Concept B in addition to its own unique attributes and behavior</a:t>
            </a:r>
          </a:p>
          <a:p>
            <a:pPr marL="800100" lvl="1" indent="-342900">
              <a:lnSpc>
                <a:spcPct val="150000"/>
              </a:lnSpc>
              <a:spcBef>
                <a:spcPct val="0"/>
              </a:spcBef>
            </a:pP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182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26745AC-C2C0-4FB9-ABF8-98CE76DD1E94}"/>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AD7CD57A-A0E6-4D9C-BA6C-3DD0D34D6B66}"/>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5</a:t>
            </a:fld>
            <a:endParaRPr lang="en-US" dirty="0"/>
          </a:p>
        </p:txBody>
      </p:sp>
      <p:sp>
        <p:nvSpPr>
          <p:cNvPr id="6" name="Rectangle 2">
            <a:extLst>
              <a:ext uri="{FF2B5EF4-FFF2-40B4-BE49-F238E27FC236}">
                <a16:creationId xmlns:a16="http://schemas.microsoft.com/office/drawing/2014/main" id="{46474782-2C3F-4E5F-9701-0A7D53E9BBBC}"/>
              </a:ext>
            </a:extLst>
          </p:cNvPr>
          <p:cNvSpPr txBox="1">
            <a:spLocks noChangeArrowheads="1"/>
          </p:cNvSpPr>
          <p:nvPr/>
        </p:nvSpPr>
        <p:spPr>
          <a:xfrm>
            <a:off x="696023" y="546099"/>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Inheritance Hierarchy</a:t>
            </a:r>
          </a:p>
        </p:txBody>
      </p:sp>
      <p:pic>
        <p:nvPicPr>
          <p:cNvPr id="7" name="Picture 20" descr="chart.jpg">
            <a:extLst>
              <a:ext uri="{FF2B5EF4-FFF2-40B4-BE49-F238E27FC236}">
                <a16:creationId xmlns:a16="http://schemas.microsoft.com/office/drawing/2014/main" id="{EC4C22B0-553B-48C0-B208-F8BF94AD629C}"/>
              </a:ext>
            </a:extLst>
          </p:cNvPr>
          <p:cNvPicPr>
            <a:picLocks noChangeAspect="1"/>
          </p:cNvPicPr>
          <p:nvPr/>
        </p:nvPicPr>
        <p:blipFill>
          <a:blip r:embed="rId3"/>
          <a:srcRect/>
          <a:stretch>
            <a:fillRect/>
          </a:stretch>
        </p:blipFill>
        <p:spPr bwMode="auto">
          <a:xfrm>
            <a:off x="945658" y="1073576"/>
            <a:ext cx="10008781" cy="5238971"/>
          </a:xfrm>
          <a:prstGeom prst="rect">
            <a:avLst/>
          </a:prstGeom>
          <a:noFill/>
          <a:ln w="9525">
            <a:noFill/>
            <a:miter lim="800000"/>
            <a:headEnd/>
            <a:tailEnd/>
          </a:ln>
        </p:spPr>
      </p:pic>
      <p:sp>
        <p:nvSpPr>
          <p:cNvPr id="8" name="Rectangle 7">
            <a:extLst>
              <a:ext uri="{FF2B5EF4-FFF2-40B4-BE49-F238E27FC236}">
                <a16:creationId xmlns:a16="http://schemas.microsoft.com/office/drawing/2014/main" id="{8F807308-1745-45EC-9202-90BDDF9F97DD}"/>
              </a:ext>
            </a:extLst>
          </p:cNvPr>
          <p:cNvSpPr/>
          <p:nvPr/>
        </p:nvSpPr>
        <p:spPr bwMode="auto">
          <a:xfrm>
            <a:off x="3642880" y="3579791"/>
            <a:ext cx="968423" cy="232443"/>
          </a:xfrm>
          <a:prstGeom prst="rect">
            <a:avLst/>
          </a:prstGeom>
          <a:solidFill>
            <a:srgbClr val="FF5050"/>
          </a:solidFill>
          <a:ln>
            <a:headEnd type="none" w="med" len="med"/>
            <a:tailEnd type="triangle" w="med" len="med"/>
          </a:ln>
        </p:spPr>
        <p:style>
          <a:lnRef idx="3">
            <a:schemeClr val="lt1"/>
          </a:lnRef>
          <a:fillRef idx="1">
            <a:schemeClr val="accent2"/>
          </a:fillRef>
          <a:effectRef idx="1">
            <a:schemeClr val="accent2"/>
          </a:effectRef>
          <a:fontRef idx="minor">
            <a:schemeClr val="lt1"/>
          </a:fontRef>
        </p:style>
        <p:txBody>
          <a:bodyPr wrap="none" lIns="90488" tIns="44450" rIns="90488" bIns="44450" anchor="ctr"/>
          <a:lstStyle/>
          <a:p>
            <a:pPr marL="342900" indent="-342900">
              <a:defRPr/>
            </a:pPr>
            <a:r>
              <a:rPr lang="en-GB" sz="800" dirty="0" err="1">
                <a:solidFill>
                  <a:schemeClr val="bg1"/>
                </a:solidFill>
              </a:rPr>
              <a:t>Two_Wheeler</a:t>
            </a:r>
            <a:endParaRPr lang="en-GB" sz="800" dirty="0">
              <a:solidFill>
                <a:schemeClr val="bg1"/>
              </a:solidFill>
            </a:endParaRPr>
          </a:p>
        </p:txBody>
      </p:sp>
      <p:sp>
        <p:nvSpPr>
          <p:cNvPr id="9" name="Rectangle 8">
            <a:extLst>
              <a:ext uri="{FF2B5EF4-FFF2-40B4-BE49-F238E27FC236}">
                <a16:creationId xmlns:a16="http://schemas.microsoft.com/office/drawing/2014/main" id="{64AF717C-1563-4698-BBDE-DA3A5110554D}"/>
              </a:ext>
            </a:extLst>
          </p:cNvPr>
          <p:cNvSpPr/>
          <p:nvPr/>
        </p:nvSpPr>
        <p:spPr bwMode="auto">
          <a:xfrm>
            <a:off x="6814448" y="3563618"/>
            <a:ext cx="968423" cy="248616"/>
          </a:xfrm>
          <a:prstGeom prst="rect">
            <a:avLst/>
          </a:prstGeom>
          <a:solidFill>
            <a:srgbClr val="FF5050"/>
          </a:solidFill>
          <a:ln>
            <a:headEnd type="none" w="med" len="med"/>
            <a:tailEnd type="triangle" w="med" len="med"/>
          </a:ln>
        </p:spPr>
        <p:style>
          <a:lnRef idx="3">
            <a:schemeClr val="lt1"/>
          </a:lnRef>
          <a:fillRef idx="1">
            <a:schemeClr val="accent2"/>
          </a:fillRef>
          <a:effectRef idx="1">
            <a:schemeClr val="accent2"/>
          </a:effectRef>
          <a:fontRef idx="minor">
            <a:schemeClr val="lt1"/>
          </a:fontRef>
        </p:style>
        <p:txBody>
          <a:bodyPr wrap="none" lIns="90488" tIns="44450" rIns="90488" bIns="44450" anchor="ctr"/>
          <a:lstStyle/>
          <a:p>
            <a:pPr marL="342900" indent="-342900">
              <a:defRPr/>
            </a:pPr>
            <a:r>
              <a:rPr lang="en-GB" sz="800" dirty="0" err="1">
                <a:solidFill>
                  <a:schemeClr val="bg1"/>
                </a:solidFill>
              </a:rPr>
              <a:t>Four_Wheeler</a:t>
            </a:r>
            <a:endParaRPr lang="en-GB" sz="800" dirty="0">
              <a:solidFill>
                <a:schemeClr val="bg1"/>
              </a:solidFill>
            </a:endParaRPr>
          </a:p>
        </p:txBody>
      </p:sp>
    </p:spTree>
    <p:extLst>
      <p:ext uri="{BB962C8B-B14F-4D97-AF65-F5344CB8AC3E}">
        <p14:creationId xmlns:p14="http://schemas.microsoft.com/office/powerpoint/2010/main" val="3338925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F49A65E-4635-4FEE-86DD-F1DF2D06677C}"/>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8432D444-417D-406C-982B-C668E41FA47E}"/>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6</a:t>
            </a:fld>
            <a:endParaRPr lang="en-US" dirty="0"/>
          </a:p>
        </p:txBody>
      </p:sp>
      <p:sp>
        <p:nvSpPr>
          <p:cNvPr id="6" name="Slide Number Placeholder 3">
            <a:extLst>
              <a:ext uri="{FF2B5EF4-FFF2-40B4-BE49-F238E27FC236}">
                <a16:creationId xmlns:a16="http://schemas.microsoft.com/office/drawing/2014/main" id="{602AF0BA-34E7-4528-A089-B7DF09652D60}"/>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CFD54E1A-CF82-410E-AB02-B13B23FC7D5C}" type="slidenum">
              <a:rPr lang="en-US"/>
              <a:pPr algn="r" eaLnBrk="0" hangingPunct="0">
                <a:spcBef>
                  <a:spcPct val="0"/>
                </a:spcBef>
                <a:buClrTx/>
              </a:pPr>
              <a:t>6</a:t>
            </a:fld>
            <a:endParaRPr lang="en-US"/>
          </a:p>
        </p:txBody>
      </p:sp>
      <p:sp>
        <p:nvSpPr>
          <p:cNvPr id="7" name="Rectangle 21">
            <a:extLst>
              <a:ext uri="{FF2B5EF4-FFF2-40B4-BE49-F238E27FC236}">
                <a16:creationId xmlns:a16="http://schemas.microsoft.com/office/drawing/2014/main" id="{CC76DCEA-EEF1-4684-99BD-5FCABC64E4E6}"/>
              </a:ext>
            </a:extLst>
          </p:cNvPr>
          <p:cNvSpPr txBox="1">
            <a:spLocks noChangeArrowheads="1"/>
          </p:cNvSpPr>
          <p:nvPr/>
        </p:nvSpPr>
        <p:spPr>
          <a:xfrm>
            <a:off x="552803" y="221809"/>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de-DE" dirty="0"/>
              <a:t>Inheritance </a:t>
            </a:r>
            <a:endParaRPr lang="en-US" dirty="0"/>
          </a:p>
        </p:txBody>
      </p:sp>
      <p:sp>
        <p:nvSpPr>
          <p:cNvPr id="8" name="Rectangle 5">
            <a:extLst>
              <a:ext uri="{FF2B5EF4-FFF2-40B4-BE49-F238E27FC236}">
                <a16:creationId xmlns:a16="http://schemas.microsoft.com/office/drawing/2014/main" id="{8B880366-561C-4BAF-A112-7D63FD2138C7}"/>
              </a:ext>
            </a:extLst>
          </p:cNvPr>
          <p:cNvSpPr>
            <a:spLocks noChangeArrowheads="1"/>
          </p:cNvSpPr>
          <p:nvPr/>
        </p:nvSpPr>
        <p:spPr bwMode="auto">
          <a:xfrm>
            <a:off x="472679" y="3059086"/>
            <a:ext cx="10074344" cy="1943291"/>
          </a:xfrm>
          <a:prstGeom prst="rect">
            <a:avLst/>
          </a:prstGeom>
          <a:solidFill>
            <a:schemeClr val="bg2">
              <a:lumMod val="60000"/>
              <a:lumOff val="40000"/>
            </a:schemeClr>
          </a:solidFill>
          <a:ln>
            <a:headEnd/>
            <a:tailEnd/>
          </a:ln>
        </p:spPr>
        <p:style>
          <a:lnRef idx="3">
            <a:schemeClr val="lt1"/>
          </a:lnRef>
          <a:fillRef idx="1">
            <a:schemeClr val="accent1"/>
          </a:fillRef>
          <a:effectRef idx="1">
            <a:schemeClr val="accent1"/>
          </a:effectRef>
          <a:fontRef idx="minor">
            <a:schemeClr val="lt1"/>
          </a:fontRef>
        </p:style>
        <p:txBody>
          <a:bodyPr wrap="none" lIns="90488" tIns="44450" rIns="90488" bIns="44450" anchor="ctr"/>
          <a:lstStyle/>
          <a:p>
            <a:pPr>
              <a:defRPr/>
            </a:pPr>
            <a:endParaRPr lang="en-US"/>
          </a:p>
        </p:txBody>
      </p:sp>
      <p:sp>
        <p:nvSpPr>
          <p:cNvPr id="9" name="Rectangle 22">
            <a:extLst>
              <a:ext uri="{FF2B5EF4-FFF2-40B4-BE49-F238E27FC236}">
                <a16:creationId xmlns:a16="http://schemas.microsoft.com/office/drawing/2014/main" id="{B31B283C-401B-4153-B50F-F78AF10B0C6A}"/>
              </a:ext>
            </a:extLst>
          </p:cNvPr>
          <p:cNvSpPr txBox="1">
            <a:spLocks noChangeArrowheads="1"/>
          </p:cNvSpPr>
          <p:nvPr/>
        </p:nvSpPr>
        <p:spPr>
          <a:xfrm>
            <a:off x="380999" y="688025"/>
            <a:ext cx="10848690" cy="4194824"/>
          </a:xfrm>
          <a:prstGeom prst="rect">
            <a:avLst/>
          </a:prstGeom>
          <a:noFill/>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de-DE" sz="2400" dirty="0">
                <a:latin typeface="Arial" panose="020B0604020202020204" pitchFamily="34" charset="0"/>
                <a:cs typeface="Arial" panose="020B0604020202020204" pitchFamily="34" charset="0"/>
              </a:rPr>
              <a:t>Inheritance is implemented in Java with the keyword </a:t>
            </a:r>
            <a:r>
              <a:rPr lang="de-DE" sz="2400" b="1" i="1" dirty="0">
                <a:solidFill>
                  <a:srgbClr val="0000FF"/>
                </a:solidFill>
                <a:latin typeface="Arial" panose="020B0604020202020204" pitchFamily="34" charset="0"/>
                <a:cs typeface="Arial" panose="020B0604020202020204" pitchFamily="34" charset="0"/>
              </a:rPr>
              <a:t>extends</a:t>
            </a:r>
            <a:r>
              <a:rPr lang="de-DE" sz="2400" i="1" dirty="0">
                <a:latin typeface="Arial" panose="020B0604020202020204" pitchFamily="34" charset="0"/>
                <a:cs typeface="Arial" panose="020B0604020202020204" pitchFamily="34" charset="0"/>
              </a:rPr>
              <a:t> </a:t>
            </a:r>
            <a:r>
              <a:rPr lang="de-DE" sz="2400" dirty="0">
                <a:latin typeface="Arial" panose="020B0604020202020204" pitchFamily="34" charset="0"/>
                <a:cs typeface="Arial" panose="020B0604020202020204" pitchFamily="34" charset="0"/>
              </a:rPr>
              <a:t>during class declaration</a:t>
            </a:r>
          </a:p>
          <a:p>
            <a:pPr marL="342900" indent="-342900">
              <a:buFont typeface="Arial" panose="020B0604020202020204" pitchFamily="34" charset="0"/>
              <a:buChar char="•"/>
            </a:pPr>
            <a:r>
              <a:rPr lang="de-DE" sz="2400" dirty="0">
                <a:latin typeface="Arial" panose="020B0604020202020204" pitchFamily="34" charset="0"/>
                <a:cs typeface="Arial" panose="020B0604020202020204" pitchFamily="34" charset="0"/>
              </a:rPr>
              <a:t>By extending another class, all attributes and behavior of the parent class are automatically inherited by the child class</a:t>
            </a:r>
          </a:p>
          <a:p>
            <a:endParaRPr lang="de-DE" sz="2400" dirty="0">
              <a:latin typeface="Arial" panose="020B0604020202020204" pitchFamily="34" charset="0"/>
              <a:cs typeface="Arial" panose="020B0604020202020204" pitchFamily="34" charset="0"/>
            </a:endParaRPr>
          </a:p>
          <a:p>
            <a:pPr>
              <a:buFontTx/>
              <a:buNone/>
            </a:pPr>
            <a:r>
              <a:rPr lang="de-DE" sz="2400" dirty="0">
                <a:latin typeface="Arial" panose="020B0604020202020204" pitchFamily="34" charset="0"/>
                <a:cs typeface="Arial" panose="020B0604020202020204" pitchFamily="34" charset="0"/>
              </a:rPr>
              <a:t>	</a:t>
            </a:r>
            <a:r>
              <a:rPr lang="de-DE" sz="2400" b="1" i="1" dirty="0">
                <a:latin typeface="Arial" panose="020B0604020202020204" pitchFamily="34" charset="0"/>
                <a:cs typeface="Arial" panose="020B0604020202020204" pitchFamily="34" charset="0"/>
              </a:rPr>
              <a:t>Example:</a:t>
            </a:r>
          </a:p>
          <a:p>
            <a:pPr>
              <a:buFontTx/>
              <a:buNone/>
            </a:pPr>
            <a:r>
              <a:rPr lang="de-DE" sz="2400" b="1" dirty="0">
                <a:latin typeface="Arial" panose="020B0604020202020204" pitchFamily="34" charset="0"/>
                <a:cs typeface="Arial" panose="020B0604020202020204" pitchFamily="34" charset="0"/>
              </a:rPr>
              <a:t>	</a:t>
            </a:r>
            <a:r>
              <a:rPr lang="de-DE" sz="2400" b="1" i="1" dirty="0">
                <a:latin typeface="Arial" panose="020B0604020202020204" pitchFamily="34" charset="0"/>
                <a:cs typeface="Arial" panose="020B0604020202020204" pitchFamily="34" charset="0"/>
              </a:rPr>
              <a:t>public class Cat extends Animal{</a:t>
            </a:r>
          </a:p>
          <a:p>
            <a:pPr>
              <a:buFontTx/>
              <a:buNone/>
            </a:pPr>
            <a:r>
              <a:rPr lang="de-DE" sz="2400" b="1" i="1" dirty="0">
                <a:latin typeface="Arial" panose="020B0604020202020204" pitchFamily="34" charset="0"/>
                <a:cs typeface="Arial" panose="020B0604020202020204" pitchFamily="34" charset="0"/>
              </a:rPr>
              <a:t>		//Define additional attributes that make a Animal into a Cat</a:t>
            </a:r>
          </a:p>
          <a:p>
            <a:pPr>
              <a:buFontTx/>
              <a:buNone/>
            </a:pPr>
            <a:r>
              <a:rPr lang="de-DE" sz="2400" b="1" i="1" dirty="0">
                <a:latin typeface="Arial" panose="020B0604020202020204" pitchFamily="34" charset="0"/>
                <a:cs typeface="Arial" panose="020B0604020202020204" pitchFamily="34" charset="0"/>
              </a:rPr>
              <a:t>	}</a:t>
            </a:r>
            <a:endParaRPr lang="de-DE" sz="2400" dirty="0">
              <a:latin typeface="Arial" panose="020B0604020202020204" pitchFamily="34" charset="0"/>
              <a:cs typeface="Arial" panose="020B0604020202020204" pitchFamily="34" charset="0"/>
            </a:endParaRPr>
          </a:p>
        </p:txBody>
      </p:sp>
      <p:sp>
        <p:nvSpPr>
          <p:cNvPr id="10" name="Content Placeholder 9">
            <a:extLst>
              <a:ext uri="{FF2B5EF4-FFF2-40B4-BE49-F238E27FC236}">
                <a16:creationId xmlns:a16="http://schemas.microsoft.com/office/drawing/2014/main" id="{B6FD6FDA-721E-45E1-AD98-261F1AA168F0}"/>
              </a:ext>
            </a:extLst>
          </p:cNvPr>
          <p:cNvSpPr txBox="1">
            <a:spLocks/>
          </p:cNvSpPr>
          <p:nvPr/>
        </p:nvSpPr>
        <p:spPr bwMode="gray">
          <a:xfrm>
            <a:off x="2420938" y="5786438"/>
            <a:ext cx="7885112" cy="514350"/>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buClr>
                <a:srgbClr val="000000"/>
              </a:buClr>
              <a:defRPr/>
            </a:pPr>
            <a:r>
              <a:rPr lang="en-US" sz="1600" kern="0" dirty="0">
                <a:solidFill>
                  <a:srgbClr val="000000"/>
                </a:solidFill>
                <a:latin typeface="Arial"/>
              </a:rPr>
              <a:t>Refer to example Student_I.java, Person_I.java, InheritanceSample.java inside package sef.module5.sample.</a:t>
            </a:r>
            <a:endParaRPr lang="en-IN" sz="1200" kern="0" dirty="0">
              <a:solidFill>
                <a:srgbClr val="000000"/>
              </a:solidFill>
              <a:latin typeface="Arial"/>
            </a:endParaRPr>
          </a:p>
        </p:txBody>
      </p:sp>
      <p:sp>
        <p:nvSpPr>
          <p:cNvPr id="11" name="Rounded Rectangle 8">
            <a:extLst>
              <a:ext uri="{FF2B5EF4-FFF2-40B4-BE49-F238E27FC236}">
                <a16:creationId xmlns:a16="http://schemas.microsoft.com/office/drawing/2014/main" id="{3DA4B396-7238-4E03-AD0C-9C9FF25D6E8E}"/>
              </a:ext>
            </a:extLst>
          </p:cNvPr>
          <p:cNvSpPr/>
          <p:nvPr/>
        </p:nvSpPr>
        <p:spPr bwMode="auto">
          <a:xfrm>
            <a:off x="1981200" y="5853339"/>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165842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0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5400B39-3C16-46A5-8692-2350956C3599}"/>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6B19FEC3-0829-4575-B5C0-006F4C3C9778}"/>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7</a:t>
            </a:fld>
            <a:endParaRPr lang="en-US" dirty="0"/>
          </a:p>
        </p:txBody>
      </p:sp>
      <p:sp>
        <p:nvSpPr>
          <p:cNvPr id="6" name="Slide Number Placeholder 3">
            <a:extLst>
              <a:ext uri="{FF2B5EF4-FFF2-40B4-BE49-F238E27FC236}">
                <a16:creationId xmlns:a16="http://schemas.microsoft.com/office/drawing/2014/main" id="{FD80A82B-B3B7-4004-B5F4-3E47E97F9D39}"/>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93C16288-0643-49B2-ACCE-E32E7DB5F6E3}" type="slidenum">
              <a:rPr lang="en-US"/>
              <a:pPr algn="r" eaLnBrk="0" hangingPunct="0">
                <a:spcBef>
                  <a:spcPct val="0"/>
                </a:spcBef>
                <a:buClrTx/>
              </a:pPr>
              <a:t>7</a:t>
            </a:fld>
            <a:endParaRPr lang="en-US"/>
          </a:p>
        </p:txBody>
      </p:sp>
      <p:sp>
        <p:nvSpPr>
          <p:cNvPr id="7" name="Rectangle 2">
            <a:extLst>
              <a:ext uri="{FF2B5EF4-FFF2-40B4-BE49-F238E27FC236}">
                <a16:creationId xmlns:a16="http://schemas.microsoft.com/office/drawing/2014/main" id="{09999CC0-5499-443C-BF28-D641C6521F6A}"/>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Inheritance and Access Modifiers</a:t>
            </a:r>
          </a:p>
        </p:txBody>
      </p:sp>
      <p:sp>
        <p:nvSpPr>
          <p:cNvPr id="8" name="Rectangle 3">
            <a:extLst>
              <a:ext uri="{FF2B5EF4-FFF2-40B4-BE49-F238E27FC236}">
                <a16:creationId xmlns:a16="http://schemas.microsoft.com/office/drawing/2014/main" id="{31424B4E-F4D8-4DAE-8240-B1E7F971FBB5}"/>
              </a:ext>
            </a:extLst>
          </p:cNvPr>
          <p:cNvSpPr txBox="1">
            <a:spLocks noChangeArrowheads="1"/>
          </p:cNvSpPr>
          <p:nvPr/>
        </p:nvSpPr>
        <p:spPr>
          <a:xfrm>
            <a:off x="409584" y="1709530"/>
            <a:ext cx="9801216" cy="4475371"/>
          </a:xfrm>
          <a:prstGeom prst="rect">
            <a:avLst/>
          </a:prstGeom>
          <a:noFill/>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Public and protected fields are inherited and are accessible by all subclasses</a:t>
            </a:r>
          </a:p>
          <a:p>
            <a:pPr marL="342900" indent="-34290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Private fields are not inherited by a subclass</a:t>
            </a:r>
          </a:p>
          <a:p>
            <a:pPr marL="342900" indent="-34290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Public and protected methods from superclass are inherited by subclasses. </a:t>
            </a:r>
          </a:p>
          <a:p>
            <a:pPr marL="342900" indent="-342900">
              <a:lnSpc>
                <a:spcPct val="150000"/>
              </a:lnSpc>
              <a:buFont typeface="Arial" panose="020B0604020202020204" pitchFamily="34" charset="0"/>
              <a:buChar char="•"/>
            </a:pPr>
            <a:r>
              <a:rPr lang="en-US" sz="2400">
                <a:latin typeface="Arial" panose="020B0604020202020204" pitchFamily="34" charset="0"/>
                <a:cs typeface="Arial" panose="020B0604020202020204" pitchFamily="34" charset="0"/>
              </a:rPr>
              <a:t>These public and protected methods in the superclass can be used to access private fields/methods of the superclass.</a:t>
            </a:r>
          </a:p>
          <a:p>
            <a:pPr>
              <a:lnSpc>
                <a:spcPct val="150000"/>
              </a:lnSpc>
            </a:pPr>
            <a:r>
              <a:rPr lang="de-DE" sz="2400">
                <a:latin typeface="Arial" panose="020B0604020202020204" pitchFamily="34" charset="0"/>
                <a:cs typeface="Arial" panose="020B0604020202020204" pitchFamily="34" charset="0"/>
              </a:rPr>
              <a:t>	</a:t>
            </a:r>
          </a:p>
          <a:p>
            <a:pPr marL="342900" indent="-342900">
              <a:lnSpc>
                <a:spcPct val="15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9" name="Content Placeholder 9">
            <a:extLst>
              <a:ext uri="{FF2B5EF4-FFF2-40B4-BE49-F238E27FC236}">
                <a16:creationId xmlns:a16="http://schemas.microsoft.com/office/drawing/2014/main" id="{0B642DE4-ADBC-4CDB-9F1B-CBB8E8192C90}"/>
              </a:ext>
            </a:extLst>
          </p:cNvPr>
          <p:cNvSpPr txBox="1">
            <a:spLocks/>
          </p:cNvSpPr>
          <p:nvPr/>
        </p:nvSpPr>
        <p:spPr bwMode="gray">
          <a:xfrm>
            <a:off x="2740427" y="6170494"/>
            <a:ext cx="7885112" cy="514350"/>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buClr>
                <a:srgbClr val="000000"/>
              </a:buClr>
              <a:defRPr/>
            </a:pPr>
            <a:r>
              <a:rPr lang="en-US" sz="1600" kern="0" dirty="0">
                <a:solidFill>
                  <a:srgbClr val="000000"/>
                </a:solidFill>
                <a:latin typeface="Arial"/>
              </a:rPr>
              <a:t>Refer to example Student_I.java, Person_I.java, InheritanceSample.java inside package sef.module5.sample.</a:t>
            </a:r>
            <a:endParaRPr lang="en-IN" sz="1200" kern="0" dirty="0">
              <a:solidFill>
                <a:srgbClr val="000000"/>
              </a:solidFill>
              <a:latin typeface="Arial"/>
            </a:endParaRPr>
          </a:p>
        </p:txBody>
      </p:sp>
      <p:sp>
        <p:nvSpPr>
          <p:cNvPr id="10" name="Rounded Rectangle 5">
            <a:extLst>
              <a:ext uri="{FF2B5EF4-FFF2-40B4-BE49-F238E27FC236}">
                <a16:creationId xmlns:a16="http://schemas.microsoft.com/office/drawing/2014/main" id="{95D65799-11A6-45B7-AE55-40F719989D54}"/>
              </a:ext>
            </a:extLst>
          </p:cNvPr>
          <p:cNvSpPr/>
          <p:nvPr/>
        </p:nvSpPr>
        <p:spPr bwMode="auto">
          <a:xfrm>
            <a:off x="2348541" y="6217201"/>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293363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BF0D0BE-970F-44CA-8CEA-04737BA22A48}"/>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01115D8E-F158-4B5B-BDA5-D60BA805D9EA}"/>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8</a:t>
            </a:fld>
            <a:endParaRPr lang="en-US" dirty="0"/>
          </a:p>
        </p:txBody>
      </p:sp>
      <p:sp>
        <p:nvSpPr>
          <p:cNvPr id="6" name="Rectangle 5">
            <a:extLst>
              <a:ext uri="{FF2B5EF4-FFF2-40B4-BE49-F238E27FC236}">
                <a16:creationId xmlns:a16="http://schemas.microsoft.com/office/drawing/2014/main" id="{4968586B-C089-4F70-91E1-32AD960645F4}"/>
              </a:ext>
            </a:extLst>
          </p:cNvPr>
          <p:cNvSpPr>
            <a:spLocks noChangeArrowheads="1"/>
          </p:cNvSpPr>
          <p:nvPr/>
        </p:nvSpPr>
        <p:spPr bwMode="auto">
          <a:xfrm>
            <a:off x="979488" y="2447422"/>
            <a:ext cx="10708928" cy="2164335"/>
          </a:xfrm>
          <a:prstGeom prst="rect">
            <a:avLst/>
          </a:prstGeom>
          <a:solidFill>
            <a:schemeClr val="bg2">
              <a:lumMod val="60000"/>
              <a:lumOff val="40000"/>
            </a:schemeClr>
          </a:solidFill>
          <a:ln>
            <a:headEnd/>
            <a:tailEnd/>
          </a:ln>
        </p:spPr>
        <p:txBody>
          <a:bodyPr wrap="none" lIns="90488" tIns="44450" rIns="90488" bIns="44450" anchor="ctr"/>
          <a:lstStyle/>
          <a:p>
            <a:pPr marL="274638" indent="-274638">
              <a:buClr>
                <a:schemeClr val="tx1"/>
              </a:buClr>
              <a:defRPr/>
            </a:pPr>
            <a:endParaRPr lang="en-US" sz="2000" b="1" i="1" dirty="0">
              <a:solidFill>
                <a:srgbClr val="000000"/>
              </a:solidFill>
              <a:latin typeface="Courier New" pitchFamily="49" charset="0"/>
              <a:cs typeface="Courier New" pitchFamily="49" charset="0"/>
            </a:endParaRPr>
          </a:p>
        </p:txBody>
      </p:sp>
      <p:sp>
        <p:nvSpPr>
          <p:cNvPr id="7" name="Slide Number Placeholder 3">
            <a:extLst>
              <a:ext uri="{FF2B5EF4-FFF2-40B4-BE49-F238E27FC236}">
                <a16:creationId xmlns:a16="http://schemas.microsoft.com/office/drawing/2014/main" id="{FC5379D5-DFA6-411C-9580-4A8A495D9794}"/>
              </a:ext>
            </a:extLst>
          </p:cNvPr>
          <p:cNvSpPr txBox="1">
            <a:spLocks noGrp="1"/>
          </p:cNvSpPr>
          <p:nvPr/>
        </p:nvSpPr>
        <p:spPr bwMode="auto">
          <a:xfrm>
            <a:off x="8739810" y="6279600"/>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E8651C68-3B24-4164-81CF-BE2C2E093266}" type="slidenum">
              <a:rPr lang="en-US"/>
              <a:pPr algn="r" eaLnBrk="0" hangingPunct="0">
                <a:spcBef>
                  <a:spcPct val="0"/>
                </a:spcBef>
                <a:buClrTx/>
              </a:pPr>
              <a:t>8</a:t>
            </a:fld>
            <a:endParaRPr lang="en-US"/>
          </a:p>
        </p:txBody>
      </p:sp>
      <p:sp>
        <p:nvSpPr>
          <p:cNvPr id="8" name="Rectangle 2">
            <a:extLst>
              <a:ext uri="{FF2B5EF4-FFF2-40B4-BE49-F238E27FC236}">
                <a16:creationId xmlns:a16="http://schemas.microsoft.com/office/drawing/2014/main" id="{A7C1E495-BB7F-4D1C-82B6-EB4501A17F22}"/>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Inheritance and Keyword “super”</a:t>
            </a:r>
          </a:p>
        </p:txBody>
      </p:sp>
      <p:sp>
        <p:nvSpPr>
          <p:cNvPr id="9" name="Rectangle 6">
            <a:extLst>
              <a:ext uri="{FF2B5EF4-FFF2-40B4-BE49-F238E27FC236}">
                <a16:creationId xmlns:a16="http://schemas.microsoft.com/office/drawing/2014/main" id="{7BC69250-E690-4837-A155-5C4DC33C0C33}"/>
              </a:ext>
            </a:extLst>
          </p:cNvPr>
          <p:cNvSpPr>
            <a:spLocks noChangeArrowheads="1"/>
          </p:cNvSpPr>
          <p:nvPr/>
        </p:nvSpPr>
        <p:spPr bwMode="auto">
          <a:xfrm>
            <a:off x="503584" y="5169704"/>
            <a:ext cx="4114800" cy="433388"/>
          </a:xfrm>
          <a:prstGeom prst="rect">
            <a:avLst/>
          </a:prstGeom>
          <a:solidFill>
            <a:schemeClr val="bg2">
              <a:lumMod val="60000"/>
              <a:lumOff val="40000"/>
            </a:schemeClr>
          </a:solidFill>
          <a:ln>
            <a:headEnd/>
            <a:tailEnd/>
          </a:ln>
        </p:spPr>
        <p:txBody>
          <a:bodyPr wrap="none" lIns="90488" tIns="44450" rIns="90488" bIns="44450" anchor="ctr"/>
          <a:lstStyle/>
          <a:p>
            <a:pPr marL="274638" indent="-274638">
              <a:buClr>
                <a:schemeClr val="tx1"/>
              </a:buClr>
              <a:defRPr/>
            </a:pPr>
            <a:endParaRPr lang="en-US" sz="2000" b="1" i="1" dirty="0">
              <a:solidFill>
                <a:srgbClr val="000000"/>
              </a:solidFill>
              <a:latin typeface="Courier New" pitchFamily="49" charset="0"/>
              <a:cs typeface="Courier New" pitchFamily="49" charset="0"/>
            </a:endParaRPr>
          </a:p>
        </p:txBody>
      </p:sp>
      <p:sp>
        <p:nvSpPr>
          <p:cNvPr id="10" name="Content Placeholder 9">
            <a:extLst>
              <a:ext uri="{FF2B5EF4-FFF2-40B4-BE49-F238E27FC236}">
                <a16:creationId xmlns:a16="http://schemas.microsoft.com/office/drawing/2014/main" id="{E6FE77BF-753C-4F33-8A59-73CE77D2201A}"/>
              </a:ext>
            </a:extLst>
          </p:cNvPr>
          <p:cNvSpPr txBox="1">
            <a:spLocks/>
          </p:cNvSpPr>
          <p:nvPr/>
        </p:nvSpPr>
        <p:spPr bwMode="gray">
          <a:xfrm>
            <a:off x="2321547" y="5823987"/>
            <a:ext cx="7885112" cy="514350"/>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buClr>
                <a:srgbClr val="000000"/>
              </a:buClr>
              <a:defRPr/>
            </a:pPr>
            <a:r>
              <a:rPr lang="en-US" sz="1600" kern="0" dirty="0">
                <a:solidFill>
                  <a:srgbClr val="000000"/>
                </a:solidFill>
                <a:latin typeface="Arial"/>
              </a:rPr>
              <a:t>Refer to example Student_I.java, Person_I.java, InheritanceSample.java inside package sef.module5.sample.</a:t>
            </a:r>
            <a:endParaRPr lang="en-IN" sz="1200" kern="0" dirty="0">
              <a:solidFill>
                <a:srgbClr val="000000"/>
              </a:solidFill>
              <a:latin typeface="Arial"/>
            </a:endParaRPr>
          </a:p>
        </p:txBody>
      </p:sp>
      <p:sp>
        <p:nvSpPr>
          <p:cNvPr id="11" name="Rounded Rectangle 7">
            <a:extLst>
              <a:ext uri="{FF2B5EF4-FFF2-40B4-BE49-F238E27FC236}">
                <a16:creationId xmlns:a16="http://schemas.microsoft.com/office/drawing/2014/main" id="{29411FBD-E4D1-4309-A105-08276797BC52}"/>
              </a:ext>
            </a:extLst>
          </p:cNvPr>
          <p:cNvSpPr/>
          <p:nvPr/>
        </p:nvSpPr>
        <p:spPr bwMode="auto">
          <a:xfrm>
            <a:off x="1881809" y="5891517"/>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eaLnBrk="0" hangingPunct="0">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
        <p:nvSpPr>
          <p:cNvPr id="12" name="Rectangle 3">
            <a:extLst>
              <a:ext uri="{FF2B5EF4-FFF2-40B4-BE49-F238E27FC236}">
                <a16:creationId xmlns:a16="http://schemas.microsoft.com/office/drawing/2014/main" id="{EABD46C3-7D27-47A8-A02B-343BA9BFAD93}"/>
              </a:ext>
            </a:extLst>
          </p:cNvPr>
          <p:cNvSpPr txBox="1">
            <a:spLocks noChangeArrowheads="1"/>
          </p:cNvSpPr>
          <p:nvPr/>
        </p:nvSpPr>
        <p:spPr>
          <a:xfrm>
            <a:off x="258417" y="1533063"/>
            <a:ext cx="11429999" cy="4518946"/>
          </a:xfrm>
          <a:prstGeom prst="rect">
            <a:avLst/>
          </a:prstGeom>
        </p:spPr>
        <p:txBody>
          <a:bodyPr vert="horz" lIns="90488" tIns="44450" rIns="90488" bIns="44450" rtlCol="0">
            <a:noAutofit/>
          </a:bodyPr>
          <a:lstStyle>
            <a:lvl1pPr marL="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j-lt"/>
                <a:ea typeface="+mn-ea"/>
                <a:cs typeface="+mn-cs"/>
              </a:defRPr>
            </a:lvl1pPr>
            <a:lvl2pPr marL="45720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0" indent="-381000">
              <a:buFont typeface="Arial" panose="020B0604020202020204" pitchFamily="34" charset="0"/>
              <a:buChar char="•"/>
              <a:defRPr/>
            </a:pPr>
            <a:r>
              <a:rPr lang="en-US" dirty="0">
                <a:latin typeface="Arial" panose="020B0604020202020204" pitchFamily="34" charset="0"/>
                <a:cs typeface="Arial" panose="020B0604020202020204" pitchFamily="34" charset="0"/>
              </a:rPr>
              <a:t>The </a:t>
            </a:r>
            <a:r>
              <a:rPr lang="en-US" i="1" dirty="0">
                <a:latin typeface="Arial" panose="020B0604020202020204" pitchFamily="34" charset="0"/>
                <a:cs typeface="Arial" panose="020B0604020202020204" pitchFamily="34" charset="0"/>
              </a:rPr>
              <a:t>super </a:t>
            </a:r>
            <a:r>
              <a:rPr lang="en-US" dirty="0">
                <a:latin typeface="Arial" panose="020B0604020202020204" pitchFamily="34" charset="0"/>
                <a:cs typeface="Arial" panose="020B0604020202020204" pitchFamily="34" charset="0"/>
              </a:rPr>
              <a:t>keyword allows a subclass to reference a field or method that belongs to its immediate parent class. The </a:t>
            </a:r>
            <a:r>
              <a:rPr lang="en-US" i="1" dirty="0">
                <a:latin typeface="Arial" panose="020B0604020202020204" pitchFamily="34" charset="0"/>
                <a:cs typeface="Arial" panose="020B0604020202020204" pitchFamily="34" charset="0"/>
              </a:rPr>
              <a:t>super(&lt;parameters&gt;) </a:t>
            </a:r>
            <a:r>
              <a:rPr lang="en-US" dirty="0">
                <a:latin typeface="Arial" panose="020B0604020202020204" pitchFamily="34" charset="0"/>
                <a:cs typeface="Arial" panose="020B0604020202020204" pitchFamily="34" charset="0"/>
              </a:rPr>
              <a:t>method can be called to refer to a parent class constructor. </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defRPr/>
            </a:pPr>
            <a:r>
              <a:rPr lang="en-US" b="1" dirty="0">
                <a:latin typeface="Arial" panose="020B0604020202020204" pitchFamily="34" charset="0"/>
                <a:cs typeface="Arial" panose="020B0604020202020204" pitchFamily="34" charset="0"/>
              </a:rPr>
              <a:t>	</a:t>
            </a:r>
            <a:r>
              <a:rPr lang="en-US" b="1" i="1" dirty="0">
                <a:latin typeface="Arial" panose="020B0604020202020204" pitchFamily="34" charset="0"/>
                <a:cs typeface="Arial" panose="020B0604020202020204" pitchFamily="34" charset="0"/>
              </a:rPr>
              <a:t>	class Child extends Parent{</a:t>
            </a:r>
          </a:p>
          <a:p>
            <a:pPr>
              <a:defRPr/>
            </a:pPr>
            <a:r>
              <a:rPr lang="en-US" b="1" i="1" dirty="0">
                <a:latin typeface="Arial" panose="020B0604020202020204" pitchFamily="34" charset="0"/>
                <a:cs typeface="Arial" panose="020B0604020202020204" pitchFamily="34" charset="0"/>
              </a:rPr>
              <a:t>		public Child(){</a:t>
            </a:r>
          </a:p>
          <a:p>
            <a:pPr>
              <a:defRPr/>
            </a:pPr>
            <a:r>
              <a:rPr lang="en-US" b="1" i="1" dirty="0">
                <a:latin typeface="Arial" panose="020B0604020202020204" pitchFamily="34" charset="0"/>
                <a:cs typeface="Arial" panose="020B0604020202020204" pitchFamily="34" charset="0"/>
              </a:rPr>
              <a:t>			//call parent constructor –can only be done from the Child constructor</a:t>
            </a:r>
          </a:p>
          <a:p>
            <a:pPr>
              <a:defRPr/>
            </a:pPr>
            <a:r>
              <a:rPr lang="en-US" b="1" i="1" dirty="0">
                <a:latin typeface="Arial" panose="020B0604020202020204" pitchFamily="34" charset="0"/>
                <a:cs typeface="Arial" panose="020B0604020202020204" pitchFamily="34" charset="0"/>
              </a:rPr>
              <a:t>			super(“John Doe”);</a:t>
            </a:r>
          </a:p>
          <a:p>
            <a:pPr>
              <a:defRPr/>
            </a:pPr>
            <a:r>
              <a:rPr lang="en-US" b="1" i="1" dirty="0">
                <a:latin typeface="Arial" panose="020B0604020202020204" pitchFamily="34" charset="0"/>
                <a:cs typeface="Arial" panose="020B0604020202020204" pitchFamily="34" charset="0"/>
              </a:rPr>
              <a:t>		}</a:t>
            </a:r>
          </a:p>
          <a:p>
            <a:pPr>
              <a:defRPr/>
            </a:pPr>
            <a:r>
              <a:rPr lang="en-US" b="1" i="1" dirty="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a:p>
            <a:pPr marL="381000" indent="-381000">
              <a:buFont typeface="Arial" panose="020B0604020202020204" pitchFamily="34" charset="0"/>
              <a:buChar char="•"/>
              <a:defRPr/>
            </a:pPr>
            <a:r>
              <a:rPr lang="en-US" dirty="0">
                <a:latin typeface="Arial" panose="020B0604020202020204" pitchFamily="34" charset="0"/>
                <a:cs typeface="Arial" panose="020B0604020202020204" pitchFamily="34" charset="0"/>
              </a:rPr>
              <a:t>The </a:t>
            </a:r>
            <a:r>
              <a:rPr lang="en-US" i="1" dirty="0">
                <a:latin typeface="Arial" panose="020B0604020202020204" pitchFamily="34" charset="0"/>
                <a:cs typeface="Arial" panose="020B0604020202020204" pitchFamily="34" charset="0"/>
              </a:rPr>
              <a:t>super.&lt;field&gt; </a:t>
            </a:r>
            <a:r>
              <a:rPr lang="en-US" dirty="0">
                <a:latin typeface="Arial" panose="020B0604020202020204" pitchFamily="34" charset="0"/>
                <a:cs typeface="Arial" panose="020B0604020202020204" pitchFamily="34" charset="0"/>
              </a:rPr>
              <a:t>can be used to access a field or a method that belongs to the parent.</a:t>
            </a:r>
          </a:p>
          <a:p>
            <a:pPr marL="381000" indent="-381000">
              <a:buFont typeface="Arial" panose="020B0604020202020204" pitchFamily="34" charset="0"/>
              <a:buChar char="•"/>
              <a:defRPr/>
            </a:pPr>
            <a:endParaRPr lang="en-US" dirty="0">
              <a:latin typeface="Arial" panose="020B0604020202020204" pitchFamily="34" charset="0"/>
              <a:cs typeface="Arial" panose="020B0604020202020204" pitchFamily="34" charset="0"/>
            </a:endParaRPr>
          </a:p>
          <a:p>
            <a:pPr>
              <a:defRPr/>
            </a:pPr>
            <a:r>
              <a:rPr lang="en-US" dirty="0">
                <a:latin typeface="Arial" panose="020B0604020202020204" pitchFamily="34" charset="0"/>
                <a:cs typeface="Arial" panose="020B0604020202020204" pitchFamily="34" charset="0"/>
              </a:rPr>
              <a:t>	</a:t>
            </a:r>
            <a:r>
              <a:rPr lang="en-US" b="1" i="1" dirty="0" err="1">
                <a:latin typeface="Arial" panose="020B0604020202020204" pitchFamily="34" charset="0"/>
                <a:cs typeface="Arial" panose="020B0604020202020204" pitchFamily="34" charset="0"/>
              </a:rPr>
              <a:t>super.aParentMethod</a:t>
            </a:r>
            <a:r>
              <a:rPr lang="en-US" b="1"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4515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0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D9AD870-7B55-452F-A86F-F822D98EDE02}"/>
              </a:ext>
            </a:extLst>
          </p:cNvPr>
          <p:cNvSpPr>
            <a:spLocks noGrp="1"/>
          </p:cNvSpPr>
          <p:nvPr>
            <p:ph type="dt" sz="half" idx="11"/>
          </p:nvPr>
        </p:nvSpPr>
        <p:spPr/>
        <p:txBody>
          <a:bodyPr/>
          <a:lstStyle/>
          <a:p>
            <a:fld id="{EDCDE1A5-7B8C-446C-B047-DEF343C830D4}" type="datetime2">
              <a:rPr lang="en-US" smtClean="0"/>
              <a:t>Tuesday, July 26, 2022</a:t>
            </a:fld>
            <a:endParaRPr lang="en-US" dirty="0"/>
          </a:p>
        </p:txBody>
      </p:sp>
      <p:sp>
        <p:nvSpPr>
          <p:cNvPr id="4" name="Slide Number Placeholder 3">
            <a:extLst>
              <a:ext uri="{FF2B5EF4-FFF2-40B4-BE49-F238E27FC236}">
                <a16:creationId xmlns:a16="http://schemas.microsoft.com/office/drawing/2014/main" id="{E0A289BE-EB4F-462F-84D4-EE070BE86F6F}"/>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9</a:t>
            </a:fld>
            <a:endParaRPr lang="en-US" dirty="0"/>
          </a:p>
        </p:txBody>
      </p:sp>
      <p:sp>
        <p:nvSpPr>
          <p:cNvPr id="6" name="Slide Number Placeholder 3">
            <a:extLst>
              <a:ext uri="{FF2B5EF4-FFF2-40B4-BE49-F238E27FC236}">
                <a16:creationId xmlns:a16="http://schemas.microsoft.com/office/drawing/2014/main" id="{62E6CAB0-66B2-4FD9-8936-C0DC1B571702}"/>
              </a:ext>
            </a:extLst>
          </p:cNvPr>
          <p:cNvSpPr txBox="1">
            <a:spLocks noGrp="1"/>
          </p:cNvSpPr>
          <p:nvPr/>
        </p:nvSpPr>
        <p:spPr bwMode="auto">
          <a:xfrm>
            <a:off x="8839201" y="6477001"/>
            <a:ext cx="1693863" cy="269875"/>
          </a:xfrm>
          <a:prstGeom prst="rect">
            <a:avLst/>
          </a:prstGeom>
          <a:noFill/>
          <a:ln w="12700">
            <a:noFill/>
            <a:miter lim="800000"/>
            <a:headEnd/>
            <a:tailEnd/>
          </a:ln>
        </p:spPr>
        <p:txBody>
          <a:bodyPr lIns="90488" tIns="44450" rIns="90488" bIns="44450" anchor="b"/>
          <a:lstStyle/>
          <a:p>
            <a:pPr algn="r" eaLnBrk="0" hangingPunct="0">
              <a:spcBef>
                <a:spcPct val="0"/>
              </a:spcBef>
              <a:buClrTx/>
            </a:pPr>
            <a:fld id="{B5ED053C-568A-4924-B0C9-D2BD30BF4E98}" type="slidenum">
              <a:rPr lang="en-US"/>
              <a:pPr algn="r" eaLnBrk="0" hangingPunct="0">
                <a:spcBef>
                  <a:spcPct val="0"/>
                </a:spcBef>
                <a:buClrTx/>
              </a:pPr>
              <a:t>9</a:t>
            </a:fld>
            <a:endParaRPr lang="en-US"/>
          </a:p>
        </p:txBody>
      </p:sp>
      <p:sp>
        <p:nvSpPr>
          <p:cNvPr id="7" name="Rectangle 2">
            <a:extLst>
              <a:ext uri="{FF2B5EF4-FFF2-40B4-BE49-F238E27FC236}">
                <a16:creationId xmlns:a16="http://schemas.microsoft.com/office/drawing/2014/main" id="{8C142517-4609-480F-8046-075557B3B550}"/>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Activity 1 – Inheritance </a:t>
            </a:r>
          </a:p>
        </p:txBody>
      </p:sp>
      <p:sp>
        <p:nvSpPr>
          <p:cNvPr id="8" name="Rectangle 3">
            <a:extLst>
              <a:ext uri="{FF2B5EF4-FFF2-40B4-BE49-F238E27FC236}">
                <a16:creationId xmlns:a16="http://schemas.microsoft.com/office/drawing/2014/main" id="{1D0FD25C-DBED-443C-8F2C-025F77B7DC87}"/>
              </a:ext>
            </a:extLst>
          </p:cNvPr>
          <p:cNvSpPr txBox="1">
            <a:spLocks noChangeArrowheads="1"/>
          </p:cNvSpPr>
          <p:nvPr/>
        </p:nvSpPr>
        <p:spPr>
          <a:xfrm>
            <a:off x="238539" y="1219200"/>
            <a:ext cx="7167149" cy="5334000"/>
          </a:xfrm>
          <a:prstGeom prst="rect">
            <a:avLst/>
          </a:prstGeom>
        </p:spPr>
        <p:txBody>
          <a:bodyPr vert="horz" lIns="90488" tIns="44450" rIns="90488" bIns="4445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 this activity, you will:</a:t>
            </a:r>
          </a:p>
          <a:p>
            <a:pPr marL="800100" lvl="1" indent="-342900"/>
            <a:r>
              <a:rPr lang="en-US" sz="2400" dirty="0">
                <a:latin typeface="Arial" panose="020B0604020202020204" pitchFamily="34" charset="0"/>
                <a:cs typeface="Arial" panose="020B0604020202020204" pitchFamily="34" charset="0"/>
              </a:rPr>
              <a:t>Open the file ‘InheritanceActivity.java’, ‘Person_I.java’ and ‘Employee_I.java’ in the package sef.module6.activity.</a:t>
            </a:r>
          </a:p>
          <a:p>
            <a:pPr marL="800100" lvl="1" indent="-342900"/>
            <a:r>
              <a:rPr lang="en-US" sz="2400" dirty="0">
                <a:latin typeface="Arial" panose="020B0604020202020204" pitchFamily="34" charset="0"/>
                <a:cs typeface="Arial" panose="020B0604020202020204" pitchFamily="34" charset="0"/>
              </a:rPr>
              <a:t>Read the instructions and create the code to complete this program.</a:t>
            </a:r>
          </a:p>
          <a:p>
            <a:pPr marL="800100" lvl="1" indent="-342900">
              <a:lnSpc>
                <a:spcPct val="150000"/>
              </a:lnSpc>
            </a:pPr>
            <a:endParaRPr lang="en-US" sz="24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DE6157B4-9FCF-4D13-BF0A-5B63620FD623}"/>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3066959479"/>
      </p:ext>
    </p:extLst>
  </p:cSld>
  <p:clrMapOvr>
    <a:masterClrMapping/>
  </p:clrMapOvr>
</p:sld>
</file>

<file path=ppt/theme/theme1.xml><?xml version="1.0" encoding="utf-8"?>
<a:theme xmlns:a="http://schemas.openxmlformats.org/drawingml/2006/main" name="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Acc_TechnologyTemplate_Graphik_100820" id="{8F0685C7-E16D-8A4C-81F4-73FFFBFF972B}" vid="{677ECC14-0BA0-0A43-8A07-B2AB5613A92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AC1097D87E0B439E22A4D2CE23160D" ma:contentTypeVersion="13" ma:contentTypeDescription="Create a new document." ma:contentTypeScope="" ma:versionID="a3789811ab42bc17860b6d6372c3688b">
  <xsd:schema xmlns:xsd="http://www.w3.org/2001/XMLSchema" xmlns:xs="http://www.w3.org/2001/XMLSchema" xmlns:p="http://schemas.microsoft.com/office/2006/metadata/properties" xmlns:ns2="542f6e5c-922c-45a4-8ebd-005ee712c0d5" xmlns:ns3="5f348696-cc4d-49a3-872b-20cf2395c533" targetNamespace="http://schemas.microsoft.com/office/2006/metadata/properties" ma:root="true" ma:fieldsID="213deff0eb23785fd2c045001763249f" ns2:_="" ns3:_="">
    <xsd:import namespace="542f6e5c-922c-45a4-8ebd-005ee712c0d5"/>
    <xsd:import namespace="5f348696-cc4d-49a3-872b-20cf2395c53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element ref="ns2:Com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2f6e5c-922c-45a4-8ebd-005ee712c0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Comment" ma:index="20" nillable="true" ma:displayName="Comment" ma:format="Dropdown" ma:internalName="Comment">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f348696-cc4d-49a3-872b-20cf2395c53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omment xmlns="542f6e5c-922c-45a4-8ebd-005ee712c0d5" xsi:nil="true"/>
  </documentManagement>
</p:properties>
</file>

<file path=customXml/itemProps1.xml><?xml version="1.0" encoding="utf-8"?>
<ds:datastoreItem xmlns:ds="http://schemas.openxmlformats.org/officeDocument/2006/customXml" ds:itemID="{F345A212-2A72-4391-B0E4-CFA33CE2C6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2f6e5c-922c-45a4-8ebd-005ee712c0d5"/>
    <ds:schemaRef ds:uri="5f348696-cc4d-49a3-872b-20cf2395c5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831B46-6CD1-40D2-9FB5-3E58559F90A3}">
  <ds:schemaRefs>
    <ds:schemaRef ds:uri="http://schemas.microsoft.com/sharepoint/v3/contenttype/forms"/>
  </ds:schemaRefs>
</ds:datastoreItem>
</file>

<file path=customXml/itemProps3.xml><?xml version="1.0" encoding="utf-8"?>
<ds:datastoreItem xmlns:ds="http://schemas.openxmlformats.org/officeDocument/2006/customXml" ds:itemID="{46BFFC05-B2F6-4CED-BE65-F75B1EB7AD7B}">
  <ds:schemaRefs>
    <ds:schemaRef ds:uri="http://purl.org/dc/elements/1.1/"/>
    <ds:schemaRef ds:uri="http://schemas.microsoft.com/office/2006/documentManagement/types"/>
    <ds:schemaRef ds:uri="http://www.w3.org/XML/1998/namespace"/>
    <ds:schemaRef ds:uri="http://purl.org/dc/dcmitype/"/>
    <ds:schemaRef ds:uri="http://schemas.microsoft.com/office/infopath/2007/PartnerControls"/>
    <ds:schemaRef ds:uri="http://schemas.openxmlformats.org/package/2006/metadata/core-properties"/>
    <ds:schemaRef ds:uri="f09dec34-126f-4759-b06d-a920de720ce4"/>
    <ds:schemaRef ds:uri="17c09f85-56e7-4417-b5d2-7fa4154de313"/>
    <ds:schemaRef ds:uri="http://schemas.microsoft.com/office/2006/metadata/properties"/>
    <ds:schemaRef ds:uri="http://purl.org/dc/terms/"/>
    <ds:schemaRef ds:uri="542f6e5c-922c-45a4-8ebd-005ee712c0d5"/>
  </ds:schemaRefs>
</ds:datastoreItem>
</file>

<file path=docProps/app.xml><?xml version="1.0" encoding="utf-8"?>
<Properties xmlns="http://schemas.openxmlformats.org/officeDocument/2006/extended-properties" xmlns:vt="http://schemas.openxmlformats.org/officeDocument/2006/docPropsVTypes">
  <Template>Acc_TechnologyTemplate_Graphik_100820</Template>
  <TotalTime>147</TotalTime>
  <Words>3999</Words>
  <Application>Microsoft Office PowerPoint</Application>
  <PresentationFormat>Widescreen</PresentationFormat>
  <Paragraphs>474</Paragraphs>
  <Slides>26</Slides>
  <Notes>24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Arial</vt:lpstr>
      <vt:lpstr>Calibri</vt:lpstr>
      <vt:lpstr>Calibri Light</vt:lpstr>
      <vt:lpstr>Courier New</vt:lpstr>
      <vt:lpstr>Graphik</vt:lpstr>
      <vt:lpstr>GT Sectra Fine</vt:lpstr>
      <vt:lpstr>System Font</vt:lpstr>
      <vt:lpstr>Trebuchet MS</vt:lpstr>
      <vt:lpstr>Wingdings</vt:lpstr>
      <vt:lpstr>Office Theme</vt:lpstr>
      <vt:lpstr>Custom Design</vt:lpstr>
      <vt:lpstr>Test Automation  Engineering Fundamentals:  Java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and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Automation  Engineering Fundamentals:  Java  </dc:title>
  <dc:creator>Lorencs, Martins</dc:creator>
  <cp:lastModifiedBy>Mehta, Disha Kalpeshbhai</cp:lastModifiedBy>
  <cp:revision>18</cp:revision>
  <dcterms:created xsi:type="dcterms:W3CDTF">2021-02-14T16:55:03Z</dcterms:created>
  <dcterms:modified xsi:type="dcterms:W3CDTF">2022-07-26T19:45:09Z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0x010100CCAC1097D87E0B439E22A4D2CE23160D</vt:lpwstr>
  </property>
</Properties>
</file>